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257" r:id="rId3"/>
    <p:sldId id="276" r:id="rId4"/>
    <p:sldId id="258" r:id="rId5"/>
    <p:sldId id="260" r:id="rId6"/>
    <p:sldId id="261" r:id="rId7"/>
    <p:sldId id="275" r:id="rId8"/>
    <p:sldId id="262" r:id="rId9"/>
    <p:sldId id="263" r:id="rId10"/>
    <p:sldId id="264" r:id="rId11"/>
    <p:sldId id="268" r:id="rId12"/>
    <p:sldId id="265" r:id="rId13"/>
    <p:sldId id="266" r:id="rId14"/>
    <p:sldId id="267" r:id="rId15"/>
    <p:sldId id="269" r:id="rId16"/>
    <p:sldId id="270" r:id="rId17"/>
    <p:sldId id="272" r:id="rId18"/>
    <p:sldId id="277" r:id="rId19"/>
    <p:sldId id="273" r:id="rId20"/>
    <p:sldId id="271"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87690" autoAdjust="0"/>
  </p:normalViewPr>
  <p:slideViewPr>
    <p:cSldViewPr>
      <p:cViewPr varScale="1">
        <p:scale>
          <a:sx n="91" d="100"/>
          <a:sy n="91" d="100"/>
        </p:scale>
        <p:origin x="-40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194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accent2"/>
                </a:solidFill>
              </a:rPr>
              <a:t>SimTIE</a:t>
            </a:r>
            <a:r>
              <a:rPr lang="en-US" dirty="0" smtClean="0">
                <a:solidFill>
                  <a:schemeClr val="accent2"/>
                </a:solidFill>
              </a:rPr>
              <a:t> Presentation</a:t>
            </a:r>
          </a:p>
          <a:p>
            <a:r>
              <a:rPr lang="en-US" dirty="0" smtClean="0">
                <a:solidFill>
                  <a:schemeClr val="accent2"/>
                </a:solidFill>
              </a:rPr>
              <a:t>IST Conference 2008</a:t>
            </a:r>
            <a:endParaRPr lang="en-US" dirty="0">
              <a:solidFill>
                <a:schemeClr val="accent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solidFill>
                  <a:schemeClr val="bg1">
                    <a:lumMod val="75000"/>
                  </a:schemeClr>
                </a:solidFill>
              </a:rPr>
              <a:t>2/29/2008</a:t>
            </a:r>
            <a:endParaRPr lang="en-US" dirty="0">
              <a:solidFill>
                <a:schemeClr val="bg1">
                  <a:lumMod val="75000"/>
                </a:schemeClr>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solidFill>
                  <a:schemeClr val="accent2"/>
                </a:solidFill>
              </a:rPr>
              <a:t>Rod Myers: rodmyers@indiana.edu</a:t>
            </a:r>
            <a:endParaRPr lang="en-US" dirty="0">
              <a:solidFill>
                <a:schemeClr val="accent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6E26E-B0B5-4322-BF50-37EE874468FD}" type="slidenum">
              <a:rPr lang="en-US" smtClean="0">
                <a:solidFill>
                  <a:schemeClr val="bg1">
                    <a:lumMod val="75000"/>
                  </a:schemeClr>
                </a:solidFill>
              </a:rPr>
              <a:t>‹#›</a:t>
            </a:fld>
            <a:endParaRPr lang="en-US" dirty="0">
              <a:solidFill>
                <a:schemeClr val="bg1">
                  <a:lumMod val="75000"/>
                </a:schemeClr>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0FBFE-A943-465D-AC07-D3049F90FBF4}" type="datetimeFigureOut">
              <a:rPr lang="en-US" smtClean="0"/>
              <a:pPr/>
              <a:t>2/28/2008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054D4-002C-4929-9536-FA9290AF0A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054D4-002C-4929-9536-FA9290AF0A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original goal</a:t>
            </a:r>
            <a:r>
              <a:rPr lang="en-US" sz="1200" kern="1200" baseline="0" dirty="0" smtClean="0">
                <a:solidFill>
                  <a:schemeClr val="tx1"/>
                </a:solidFill>
                <a:latin typeface="+mn-lt"/>
                <a:ea typeface="+mn-ea"/>
                <a:cs typeface="+mn-cs"/>
              </a:rPr>
              <a:t> was to facilitate virtual students’ proficiency in core/elective competencies. Practical considerations (i.e. chance of obtaining development funding) guided decision to focus on STEM standards.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back of the handout is a comparison of this Assessment Log with an early version.</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activity must align with a student’s mastery level(s) for the standard(s) addressed. A student’s learning achievement score is based on the use of appropriate technology</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alignment with the student’s learning style.</a:t>
            </a:r>
          </a:p>
        </p:txBody>
      </p:sp>
      <p:sp>
        <p:nvSpPr>
          <p:cNvPr id="4" name="Slide Number Placeholder 3"/>
          <p:cNvSpPr>
            <a:spLocks noGrp="1"/>
          </p:cNvSpPr>
          <p:nvPr>
            <p:ph type="sldNum" sz="quarter" idx="10"/>
          </p:nvPr>
        </p:nvSpPr>
        <p:spPr/>
        <p:txBody>
          <a:bodyPr/>
          <a:lstStyle/>
          <a:p>
            <a:fld id="{EC5054D4-002C-4929-9536-FA9290AF0A6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selected Kolb’s model because it was the simplest and easiest to implement in a board game. However, the digital version of the game may allow the teacher/player</a:t>
            </a:r>
            <a:r>
              <a:rPr lang="en-US" sz="1200" kern="1200" baseline="0" dirty="0" smtClean="0">
                <a:solidFill>
                  <a:schemeClr val="tx1"/>
                </a:solidFill>
                <a:latin typeface="+mn-lt"/>
                <a:ea typeface="+mn-ea"/>
                <a:cs typeface="+mn-cs"/>
              </a:rPr>
              <a:t> to choose from several models.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understand music you have to hear it, and to understand a game you have to play it.</a:t>
            </a:r>
            <a:r>
              <a:rPr lang="en-US" sz="1200" kern="1200" baseline="0" dirty="0" smtClean="0">
                <a:solidFill>
                  <a:schemeClr val="tx1"/>
                </a:solidFill>
                <a:latin typeface="+mn-lt"/>
                <a:ea typeface="+mn-ea"/>
                <a:cs typeface="+mn-cs"/>
              </a:rPr>
              <a:t> Hopefully you’ll get a sense of what </a:t>
            </a:r>
            <a:r>
              <a:rPr lang="en-US" sz="1200" kern="1200" baseline="0" dirty="0" err="1" smtClean="0">
                <a:solidFill>
                  <a:schemeClr val="tx1"/>
                </a:solidFill>
                <a:latin typeface="+mn-lt"/>
                <a:ea typeface="+mn-ea"/>
                <a:cs typeface="+mn-cs"/>
              </a:rPr>
              <a:t>SimTIE</a:t>
            </a:r>
            <a:r>
              <a:rPr lang="en-US" sz="1200" kern="1200" baseline="0" dirty="0" smtClean="0">
                <a:solidFill>
                  <a:schemeClr val="tx1"/>
                </a:solidFill>
                <a:latin typeface="+mn-lt"/>
                <a:ea typeface="+mn-ea"/>
                <a:cs typeface="+mn-cs"/>
              </a:rPr>
              <a:t> is like, but more importantly you’ll understand the design problems we faced and see how we attempted to solve them.</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simulation game was not supposed to teach systems concepts and systems thinking explicitly; instead they were to be inferred by the player based on the results of her decisions.</a:t>
            </a:r>
          </a:p>
        </p:txBody>
      </p:sp>
      <p:sp>
        <p:nvSpPr>
          <p:cNvPr id="4" name="Slide Number Placeholder 3"/>
          <p:cNvSpPr>
            <a:spLocks noGrp="1"/>
          </p:cNvSpPr>
          <p:nvPr>
            <p:ph type="sldNum" sz="quarter" idx="10"/>
          </p:nvPr>
        </p:nvSpPr>
        <p:spPr/>
        <p:txBody>
          <a:bodyPr/>
          <a:lstStyle/>
          <a:p>
            <a:fld id="{EC5054D4-002C-4929-9536-FA9290AF0A6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Sean was participating in the </a:t>
            </a:r>
            <a:r>
              <a:rPr lang="en-US" dirty="0" err="1" smtClean="0"/>
              <a:t>SimEd</a:t>
            </a:r>
            <a:r>
              <a:rPr lang="en-US" dirty="0" smtClean="0"/>
              <a:t> research group and had started developing some ideas he had about using</a:t>
            </a:r>
            <a:r>
              <a:rPr lang="en-US" baseline="0" dirty="0" smtClean="0"/>
              <a:t> games to</a:t>
            </a:r>
            <a:r>
              <a:rPr lang="en-US" dirty="0" smtClean="0"/>
              <a:t> teach systems concepts.</a:t>
            </a:r>
            <a:endParaRPr lang="en-US" dirty="0"/>
          </a:p>
        </p:txBody>
      </p:sp>
      <p:sp>
        <p:nvSpPr>
          <p:cNvPr id="4" name="Slide Number Placeholder 3"/>
          <p:cNvSpPr>
            <a:spLocks noGrp="1"/>
          </p:cNvSpPr>
          <p:nvPr>
            <p:ph type="sldNum" sz="quarter" idx="10"/>
          </p:nvPr>
        </p:nvSpPr>
        <p:spPr/>
        <p:txBody>
          <a:bodyPr/>
          <a:lstStyle/>
          <a:p>
            <a:fld id="{EC5054D4-002C-4929-9536-FA9290AF0A6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design team created a list of desired attributes and design constraints for the game. This enabled us to understand the design space in which we would brainstorm concepts and scenarios and kept us from deviating too far from the client’s vision and needs.</a:t>
            </a:r>
          </a:p>
        </p:txBody>
      </p:sp>
      <p:sp>
        <p:nvSpPr>
          <p:cNvPr id="4" name="Slide Number Placeholder 3"/>
          <p:cNvSpPr>
            <a:spLocks noGrp="1"/>
          </p:cNvSpPr>
          <p:nvPr>
            <p:ph type="sldNum" sz="quarter" idx="10"/>
          </p:nvPr>
        </p:nvSpPr>
        <p:spPr/>
        <p:txBody>
          <a:bodyPr/>
          <a:lstStyle/>
          <a:p>
            <a:fld id="{EC5054D4-002C-4929-9536-FA9290AF0A6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also envision a larger spiral for a series of simulation</a:t>
            </a:r>
            <a:r>
              <a:rPr lang="en-US" sz="1200" kern="1200" baseline="0" dirty="0" smtClean="0">
                <a:solidFill>
                  <a:schemeClr val="tx1"/>
                </a:solidFill>
                <a:latin typeface="+mn-lt"/>
                <a:ea typeface="+mn-ea"/>
                <a:cs typeface="+mn-cs"/>
              </a:rPr>
              <a:t> games that broaden in focus from student to classroom (</a:t>
            </a:r>
            <a:r>
              <a:rPr lang="en-US" sz="1200" kern="1200" baseline="0" dirty="0" err="1" smtClean="0">
                <a:solidFill>
                  <a:schemeClr val="tx1"/>
                </a:solidFill>
                <a:latin typeface="+mn-lt"/>
                <a:ea typeface="+mn-ea"/>
                <a:cs typeface="+mn-cs"/>
              </a:rPr>
              <a:t>SimTIE</a:t>
            </a:r>
            <a:r>
              <a:rPr lang="en-US" sz="1200" kern="1200" baseline="0" dirty="0" smtClean="0">
                <a:solidFill>
                  <a:schemeClr val="tx1"/>
                </a:solidFill>
                <a:latin typeface="+mn-lt"/>
                <a:ea typeface="+mn-ea"/>
                <a:cs typeface="+mn-cs"/>
              </a:rPr>
              <a:t>) to school to school district.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5054D4-002C-4929-9536-FA9290AF0A6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995BAD4-4AB8-43A2-8136-43742262C141}" type="datetime1">
              <a:rPr lang="en-US" smtClean="0"/>
              <a:pPr/>
              <a:t>2/28/2008</a:t>
            </a:fld>
            <a:endParaRPr lang="en-US"/>
          </a:p>
        </p:txBody>
      </p:sp>
      <p:sp>
        <p:nvSpPr>
          <p:cNvPr id="17" name="Footer Placeholder 16"/>
          <p:cNvSpPr>
            <a:spLocks noGrp="1"/>
          </p:cNvSpPr>
          <p:nvPr>
            <p:ph type="ftr" sz="quarter" idx="11"/>
          </p:nvPr>
        </p:nvSpPr>
        <p:spPr/>
        <p:txBody>
          <a:bodyPr/>
          <a:lstStyle/>
          <a:p>
            <a:r>
              <a:rPr lang="en-US" smtClean="0"/>
              <a:t>SimTIE Presentation: Rod Myers</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F97468B-0763-456A-B64B-035CEF9D03E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345548-53E9-4EB7-AF61-6CB77AE7E21D}" type="datetime1">
              <a:rPr lang="en-US" smtClean="0"/>
              <a:pPr/>
              <a:t>2/28/2008</a:t>
            </a:fld>
            <a:endParaRPr lang="en-US"/>
          </a:p>
        </p:txBody>
      </p:sp>
      <p:sp>
        <p:nvSpPr>
          <p:cNvPr id="5" name="Footer Placeholder 4"/>
          <p:cNvSpPr>
            <a:spLocks noGrp="1"/>
          </p:cNvSpPr>
          <p:nvPr>
            <p:ph type="ftr" sz="quarter" idx="11"/>
          </p:nvPr>
        </p:nvSpPr>
        <p:spPr/>
        <p:txBody>
          <a:bodyPr/>
          <a:lstStyle/>
          <a:p>
            <a:r>
              <a:rPr lang="en-US" smtClean="0"/>
              <a:t>SimTIE Presentation: Rod Myers</a:t>
            </a:r>
            <a:endParaRPr lang="en-US"/>
          </a:p>
        </p:txBody>
      </p:sp>
      <p:sp>
        <p:nvSpPr>
          <p:cNvPr id="6" name="Slide Number Placeholder 5"/>
          <p:cNvSpPr>
            <a:spLocks noGrp="1"/>
          </p:cNvSpPr>
          <p:nvPr>
            <p:ph type="sldNum" sz="quarter" idx="12"/>
          </p:nvPr>
        </p:nvSpPr>
        <p:spPr/>
        <p:txBody>
          <a:bodyPr/>
          <a:lstStyle/>
          <a:p>
            <a:fld id="{2F97468B-0763-456A-B64B-035CEF9D03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431896-A36C-4D7E-BD21-55269DAD44C0}" type="datetime1">
              <a:rPr lang="en-US" smtClean="0"/>
              <a:pPr/>
              <a:t>2/28/2008</a:t>
            </a:fld>
            <a:endParaRPr lang="en-US"/>
          </a:p>
        </p:txBody>
      </p:sp>
      <p:sp>
        <p:nvSpPr>
          <p:cNvPr id="5" name="Footer Placeholder 4"/>
          <p:cNvSpPr>
            <a:spLocks noGrp="1"/>
          </p:cNvSpPr>
          <p:nvPr>
            <p:ph type="ftr" sz="quarter" idx="11"/>
          </p:nvPr>
        </p:nvSpPr>
        <p:spPr/>
        <p:txBody>
          <a:bodyPr/>
          <a:lstStyle/>
          <a:p>
            <a:r>
              <a:rPr lang="en-US" smtClean="0"/>
              <a:t>SimTIE Presentation: Rod Myers</a:t>
            </a:r>
            <a:endParaRPr lang="en-US"/>
          </a:p>
        </p:txBody>
      </p:sp>
      <p:sp>
        <p:nvSpPr>
          <p:cNvPr id="6" name="Slide Number Placeholder 5"/>
          <p:cNvSpPr>
            <a:spLocks noGrp="1"/>
          </p:cNvSpPr>
          <p:nvPr>
            <p:ph type="sldNum" sz="quarter" idx="12"/>
          </p:nvPr>
        </p:nvSpPr>
        <p:spPr/>
        <p:txBody>
          <a:bodyPr/>
          <a:lstStyle/>
          <a:p>
            <a:fld id="{2F97468B-0763-456A-B64B-035CEF9D03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F24E000C-F48A-460B-A785-CB3033C23A67}" type="datetime1">
              <a:rPr lang="en-US" smtClean="0"/>
              <a:pPr/>
              <a:t>2/28/2008</a:t>
            </a:fld>
            <a:endParaRPr lang="en-US" dirty="0"/>
          </a:p>
        </p:txBody>
      </p:sp>
      <p:sp>
        <p:nvSpPr>
          <p:cNvPr id="5" name="Footer Placeholder 4"/>
          <p:cNvSpPr>
            <a:spLocks noGrp="1"/>
          </p:cNvSpPr>
          <p:nvPr>
            <p:ph type="ftr" sz="quarter" idx="11"/>
          </p:nvPr>
        </p:nvSpPr>
        <p:spPr/>
        <p:txBody>
          <a:bodyPr/>
          <a:lstStyle/>
          <a:p>
            <a:r>
              <a:rPr lang="en-US" smtClean="0"/>
              <a:t>SimTIE Presentation: Rod Myers</a:t>
            </a:r>
            <a:endParaRPr lang="en-US"/>
          </a:p>
        </p:txBody>
      </p:sp>
      <p:sp>
        <p:nvSpPr>
          <p:cNvPr id="6" name="Slide Number Placeholder 5"/>
          <p:cNvSpPr>
            <a:spLocks noGrp="1"/>
          </p:cNvSpPr>
          <p:nvPr>
            <p:ph type="sldNum" sz="quarter" idx="12"/>
          </p:nvPr>
        </p:nvSpPr>
        <p:spPr/>
        <p:txBody>
          <a:bodyPr/>
          <a:lstStyle/>
          <a:p>
            <a:fld id="{2F97468B-0763-456A-B64B-035CEF9D03E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Rounded Rectangle 8"/>
          <p:cNvSpPr/>
          <p:nvPr userDrawn="1"/>
        </p:nvSpPr>
        <p:spPr>
          <a:xfrm>
            <a:off x="4343400" y="304800"/>
            <a:ext cx="4343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err="1" smtClean="0">
                <a:latin typeface="+mj-lt"/>
              </a:rPr>
              <a:t>SimTIE</a:t>
            </a:r>
            <a:r>
              <a:rPr lang="en-US" sz="1600" b="0" dirty="0" smtClean="0">
                <a:latin typeface="+mj-lt"/>
              </a:rPr>
              <a:t>: Technology Integration in Education</a:t>
            </a:r>
            <a:endParaRPr lang="en-US" sz="1600" b="0" dirty="0">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A5F34F-BB2C-4204-A8D3-566CD041152A}" type="datetime1">
              <a:rPr lang="en-US" smtClean="0"/>
              <a:pPr/>
              <a:t>2/28/2008</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SimTIE Presentation: Rod Myers</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F97468B-0763-456A-B64B-035CEF9D03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C9EABB-85FB-41D8-BE38-D300C5DA9289}" type="datetime1">
              <a:rPr lang="en-US" smtClean="0"/>
              <a:pPr/>
              <a:t>2/28/2008</a:t>
            </a:fld>
            <a:endParaRPr lang="en-US"/>
          </a:p>
        </p:txBody>
      </p:sp>
      <p:sp>
        <p:nvSpPr>
          <p:cNvPr id="6" name="Footer Placeholder 5"/>
          <p:cNvSpPr>
            <a:spLocks noGrp="1"/>
          </p:cNvSpPr>
          <p:nvPr>
            <p:ph type="ftr" sz="quarter" idx="11"/>
          </p:nvPr>
        </p:nvSpPr>
        <p:spPr/>
        <p:txBody>
          <a:bodyPr/>
          <a:lstStyle/>
          <a:p>
            <a:r>
              <a:rPr lang="en-US" smtClean="0"/>
              <a:t>SimTIE Presentation: Rod Myers</a:t>
            </a:r>
            <a:endParaRPr lang="en-US"/>
          </a:p>
        </p:txBody>
      </p:sp>
      <p:sp>
        <p:nvSpPr>
          <p:cNvPr id="7" name="Slide Number Placeholder 6"/>
          <p:cNvSpPr>
            <a:spLocks noGrp="1"/>
          </p:cNvSpPr>
          <p:nvPr>
            <p:ph type="sldNum" sz="quarter" idx="12"/>
          </p:nvPr>
        </p:nvSpPr>
        <p:spPr/>
        <p:txBody>
          <a:bodyPr/>
          <a:lstStyle/>
          <a:p>
            <a:fld id="{2F97468B-0763-456A-B64B-035CEF9D03E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34D8307-88F8-46EF-A20D-E1A8D94EF985}" type="datetime1">
              <a:rPr lang="en-US" smtClean="0"/>
              <a:pPr/>
              <a:t>2/28/2008</a:t>
            </a:fld>
            <a:endParaRPr lang="en-US"/>
          </a:p>
        </p:txBody>
      </p:sp>
      <p:sp>
        <p:nvSpPr>
          <p:cNvPr id="8" name="Footer Placeholder 7"/>
          <p:cNvSpPr>
            <a:spLocks noGrp="1"/>
          </p:cNvSpPr>
          <p:nvPr>
            <p:ph type="ftr" sz="quarter" idx="11"/>
          </p:nvPr>
        </p:nvSpPr>
        <p:spPr/>
        <p:txBody>
          <a:bodyPr/>
          <a:lstStyle/>
          <a:p>
            <a:r>
              <a:rPr lang="en-US" smtClean="0"/>
              <a:t>SimTIE Presentation: Rod Myers</a:t>
            </a:r>
            <a:endParaRPr lang="en-US"/>
          </a:p>
        </p:txBody>
      </p:sp>
      <p:sp>
        <p:nvSpPr>
          <p:cNvPr id="9" name="Slide Number Placeholder 8"/>
          <p:cNvSpPr>
            <a:spLocks noGrp="1"/>
          </p:cNvSpPr>
          <p:nvPr>
            <p:ph type="sldNum" sz="quarter" idx="12"/>
          </p:nvPr>
        </p:nvSpPr>
        <p:spPr/>
        <p:txBody>
          <a:bodyPr/>
          <a:lstStyle/>
          <a:p>
            <a:fld id="{2F97468B-0763-456A-B64B-035CEF9D03E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D65B96-7C1A-41FF-B25A-FAE67A4A8311}" type="datetime1">
              <a:rPr lang="en-US" smtClean="0"/>
              <a:pPr/>
              <a:t>2/28/2008</a:t>
            </a:fld>
            <a:endParaRPr lang="en-US"/>
          </a:p>
        </p:txBody>
      </p:sp>
      <p:sp>
        <p:nvSpPr>
          <p:cNvPr id="4" name="Footer Placeholder 3"/>
          <p:cNvSpPr>
            <a:spLocks noGrp="1"/>
          </p:cNvSpPr>
          <p:nvPr>
            <p:ph type="ftr" sz="quarter" idx="11"/>
          </p:nvPr>
        </p:nvSpPr>
        <p:spPr/>
        <p:txBody>
          <a:bodyPr/>
          <a:lstStyle/>
          <a:p>
            <a:r>
              <a:rPr lang="en-US" smtClean="0"/>
              <a:t>SimTIE Presentation: Rod Myers</a:t>
            </a:r>
            <a:endParaRPr lang="en-US"/>
          </a:p>
        </p:txBody>
      </p:sp>
      <p:sp>
        <p:nvSpPr>
          <p:cNvPr id="5" name="Slide Number Placeholder 4"/>
          <p:cNvSpPr>
            <a:spLocks noGrp="1"/>
          </p:cNvSpPr>
          <p:nvPr>
            <p:ph type="sldNum" sz="quarter" idx="12"/>
          </p:nvPr>
        </p:nvSpPr>
        <p:spPr/>
        <p:txBody>
          <a:bodyPr/>
          <a:lstStyle/>
          <a:p>
            <a:fld id="{2F97468B-0763-456A-B64B-035CEF9D03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DBEB1-77F1-4A55-85F3-76269C7E5EF4}" type="datetime1">
              <a:rPr lang="en-US" smtClean="0"/>
              <a:pPr/>
              <a:t>2/28/2008</a:t>
            </a:fld>
            <a:endParaRPr lang="en-US"/>
          </a:p>
        </p:txBody>
      </p:sp>
      <p:sp>
        <p:nvSpPr>
          <p:cNvPr id="3" name="Footer Placeholder 2"/>
          <p:cNvSpPr>
            <a:spLocks noGrp="1"/>
          </p:cNvSpPr>
          <p:nvPr>
            <p:ph type="ftr" sz="quarter" idx="11"/>
          </p:nvPr>
        </p:nvSpPr>
        <p:spPr/>
        <p:txBody>
          <a:bodyPr/>
          <a:lstStyle/>
          <a:p>
            <a:r>
              <a:rPr lang="en-US" smtClean="0"/>
              <a:t>SimTIE Presentation: Rod Myers</a:t>
            </a:r>
            <a:endParaRPr lang="en-US"/>
          </a:p>
        </p:txBody>
      </p:sp>
      <p:sp>
        <p:nvSpPr>
          <p:cNvPr id="4" name="Slide Number Placeholder 3"/>
          <p:cNvSpPr>
            <a:spLocks noGrp="1"/>
          </p:cNvSpPr>
          <p:nvPr>
            <p:ph type="sldNum" sz="quarter" idx="12"/>
          </p:nvPr>
        </p:nvSpPr>
        <p:spPr/>
        <p:txBody>
          <a:bodyPr/>
          <a:lstStyle/>
          <a:p>
            <a:fld id="{2F97468B-0763-456A-B64B-035CEF9D03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9363A3-08D0-4A4E-BE06-4C6234F4B404}" type="datetime1">
              <a:rPr lang="en-US" smtClean="0"/>
              <a:pPr/>
              <a:t>2/28/2008</a:t>
            </a:fld>
            <a:endParaRPr lang="en-US"/>
          </a:p>
        </p:txBody>
      </p:sp>
      <p:sp>
        <p:nvSpPr>
          <p:cNvPr id="6" name="Footer Placeholder 5"/>
          <p:cNvSpPr>
            <a:spLocks noGrp="1"/>
          </p:cNvSpPr>
          <p:nvPr>
            <p:ph type="ftr" sz="quarter" idx="11"/>
          </p:nvPr>
        </p:nvSpPr>
        <p:spPr/>
        <p:txBody>
          <a:bodyPr/>
          <a:lstStyle/>
          <a:p>
            <a:r>
              <a:rPr lang="en-US" smtClean="0"/>
              <a:t>SimTIE Presentation: Rod Myers</a:t>
            </a:r>
            <a:endParaRPr lang="en-US"/>
          </a:p>
        </p:txBody>
      </p:sp>
      <p:sp>
        <p:nvSpPr>
          <p:cNvPr id="7" name="Slide Number Placeholder 6"/>
          <p:cNvSpPr>
            <a:spLocks noGrp="1"/>
          </p:cNvSpPr>
          <p:nvPr>
            <p:ph type="sldNum" sz="quarter" idx="12"/>
          </p:nvPr>
        </p:nvSpPr>
        <p:spPr/>
        <p:txBody>
          <a:bodyPr/>
          <a:lstStyle/>
          <a:p>
            <a:fld id="{2F97468B-0763-456A-B64B-035CEF9D03E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75EDF7-B208-417C-840D-C13CFECEE938}" type="datetime1">
              <a:rPr lang="en-US" smtClean="0"/>
              <a:pPr/>
              <a:t>2/28/2008</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SimTIE Presentation: Rod Myers</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F97468B-0763-456A-B64B-035CEF9D03E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14B7B84-BB71-4223-B76F-EFFCD5633052}" type="datetime1">
              <a:rPr lang="en-US" smtClean="0"/>
              <a:pPr/>
              <a:t>2/28/2008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SimTIE Presentation: Rod Myers</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F97468B-0763-456A-B64B-035CEF9D03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114800"/>
            <a:ext cx="6400800" cy="1600200"/>
          </a:xfrm>
        </p:spPr>
        <p:txBody>
          <a:bodyPr/>
          <a:lstStyle/>
          <a:p>
            <a:r>
              <a:rPr lang="en-US" dirty="0" smtClean="0"/>
              <a:t>Presentation by Rod Myers</a:t>
            </a:r>
          </a:p>
          <a:p>
            <a:r>
              <a:rPr lang="en-US" dirty="0" smtClean="0"/>
              <a:t>IST Conference 2008</a:t>
            </a:r>
          </a:p>
          <a:p>
            <a:r>
              <a:rPr lang="en-US" dirty="0" smtClean="0"/>
              <a:t>Indiana University</a:t>
            </a:r>
            <a:endParaRPr lang="en-US" dirty="0"/>
          </a:p>
        </p:txBody>
      </p:sp>
      <p:sp>
        <p:nvSpPr>
          <p:cNvPr id="2" name="Title 1"/>
          <p:cNvSpPr>
            <a:spLocks noGrp="1"/>
          </p:cNvSpPr>
          <p:nvPr>
            <p:ph type="ctrTitle"/>
          </p:nvPr>
        </p:nvSpPr>
        <p:spPr/>
        <p:txBody>
          <a:bodyPr>
            <a:normAutofit/>
          </a:bodyPr>
          <a:lstStyle/>
          <a:p>
            <a:r>
              <a:rPr smtClean="0"/>
              <a:t>SimTIE: A simulation game on</a:t>
            </a:r>
            <a:br>
              <a:rPr smtClean="0"/>
            </a:br>
            <a:r>
              <a:rPr smtClean="0"/>
              <a:t>technology integration in education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Design Decisions</a:t>
            </a:r>
            <a:endParaRPr lang="en-US" b="1" dirty="0">
              <a:solidFill>
                <a:schemeClr val="accent1"/>
              </a:solidFill>
            </a:endParaRPr>
          </a:p>
        </p:txBody>
      </p:sp>
      <p:graphicFrame>
        <p:nvGraphicFramePr>
          <p:cNvPr id="5" name="Content Placeholder 4"/>
          <p:cNvGraphicFramePr>
            <a:graphicFrameLocks noGrp="1"/>
          </p:cNvGraphicFramePr>
          <p:nvPr>
            <p:ph sz="quarter" idx="1"/>
          </p:nvPr>
        </p:nvGraphicFramePr>
        <p:xfrm>
          <a:off x="914400" y="1447800"/>
          <a:ext cx="7772400" cy="469392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US" sz="2400" b="1" cap="none" spc="0" dirty="0" smtClean="0">
                          <a:ln>
                            <a:noFill/>
                          </a:ln>
                          <a:solidFill>
                            <a:schemeClr val="bg1"/>
                          </a:solidFill>
                          <a:effectLst/>
                          <a:latin typeface="+mj-lt"/>
                        </a:rPr>
                        <a:t>No particular grade</a:t>
                      </a:r>
                      <a:r>
                        <a:rPr lang="en-US" sz="2400" b="1" cap="none" spc="0" baseline="0" dirty="0" smtClean="0">
                          <a:ln>
                            <a:noFill/>
                          </a:ln>
                          <a:solidFill>
                            <a:schemeClr val="bg1"/>
                          </a:solidFill>
                          <a:effectLst/>
                          <a:latin typeface="+mj-lt"/>
                        </a:rPr>
                        <a:t> level</a:t>
                      </a:r>
                      <a:endParaRPr lang="en-US" sz="2400" b="1" cap="none" spc="0" dirty="0">
                        <a:ln>
                          <a:noFill/>
                        </a:ln>
                        <a:solidFill>
                          <a:schemeClr val="bg1"/>
                        </a:solidFill>
                        <a:effectLst/>
                        <a:latin typeface="+mj-lt"/>
                      </a:endParaRPr>
                    </a:p>
                  </a:txBody>
                  <a:tcPr/>
                </a:tc>
                <a:tc>
                  <a:txBody>
                    <a:bodyPr/>
                    <a:lstStyle/>
                    <a:p>
                      <a:pPr marL="0" algn="l" rtl="0" eaLnBrk="1" latinLnBrk="0" hangingPunct="1"/>
                      <a:r>
                        <a:rPr kumimoji="0" lang="en-US" sz="2400" b="1" kern="1200" cap="none" spc="0" dirty="0" smtClean="0">
                          <a:ln>
                            <a:noFill/>
                          </a:ln>
                          <a:solidFill>
                            <a:schemeClr val="bg1"/>
                          </a:solidFill>
                          <a:effectLst/>
                          <a:latin typeface="+mj-lt"/>
                          <a:ea typeface="+mn-ea"/>
                          <a:cs typeface="+mn-cs"/>
                        </a:rPr>
                        <a:t>4th-6th grade</a:t>
                      </a:r>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kern="1200" cap="none" spc="0" normalizeH="0" baseline="0" dirty="0" smtClean="0">
                          <a:ln>
                            <a:noFill/>
                          </a:ln>
                          <a:solidFill>
                            <a:schemeClr val="accent2"/>
                          </a:solidFill>
                          <a:effectLst/>
                          <a:latin typeface="+mj-lt"/>
                          <a:ea typeface="+mn-ea"/>
                          <a:cs typeface="+mn-cs"/>
                        </a:rPr>
                        <a:t>Core</a:t>
                      </a:r>
                      <a:r>
                        <a:rPr kumimoji="0" lang="en-US" sz="2400" b="0" i="0" u="none" strike="noStrike" cap="none" spc="0" normalizeH="0" baseline="0" dirty="0" smtClean="0">
                          <a:ln>
                            <a:noFill/>
                          </a:ln>
                          <a:solidFill>
                            <a:schemeClr val="tx1"/>
                          </a:solidFill>
                          <a:effectLst/>
                          <a:latin typeface="+mj-lt"/>
                        </a:rPr>
                        <a:t> </a:t>
                      </a:r>
                      <a:r>
                        <a:rPr kumimoji="0" lang="en-US" sz="2400" b="1" i="0" u="none" strike="noStrike" kern="1200" cap="none" spc="0" normalizeH="0" baseline="0" dirty="0" smtClean="0">
                          <a:ln>
                            <a:noFill/>
                          </a:ln>
                          <a:solidFill>
                            <a:schemeClr val="accent2"/>
                          </a:solidFill>
                          <a:effectLst/>
                          <a:latin typeface="+mj-lt"/>
                          <a:ea typeface="+mn-ea"/>
                          <a:cs typeface="+mn-cs"/>
                        </a:rPr>
                        <a:t>skills: </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Reading Comprehension</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Writing Skills</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Math/Science Reasoning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kern="1200" cap="none" spc="0" normalizeH="0" baseline="0" dirty="0" smtClean="0">
                          <a:ln>
                            <a:noFill/>
                          </a:ln>
                          <a:solidFill>
                            <a:schemeClr val="accent2"/>
                          </a:solidFill>
                          <a:effectLst/>
                          <a:latin typeface="+mj-lt"/>
                          <a:ea typeface="+mn-ea"/>
                          <a:cs typeface="+mn-cs"/>
                        </a:rPr>
                        <a:t>Elective skills: </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Problem Solving</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Interpersonal Skills</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Technology Skills</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Tactile/Kinesthetic Skills</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Naturalist Skills</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Leadership Skills.</a:t>
                      </a:r>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spc="0" normalizeH="0" baseline="0" dirty="0" smtClean="0">
                          <a:ln>
                            <a:noFill/>
                          </a:ln>
                          <a:solidFill>
                            <a:schemeClr val="accent2"/>
                          </a:solidFill>
                          <a:effectLst/>
                          <a:latin typeface="+mj-lt"/>
                        </a:rPr>
                        <a:t>Math standards: </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Number Sense</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Computation</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Algebra and Functions</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Geometry</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Measurement</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Problem Solving</a:t>
                      </a:r>
                    </a:p>
                    <a:p>
                      <a:pPr marL="457200" marR="0" lvl="1"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n"/>
                        <a:tabLst/>
                      </a:pPr>
                      <a:r>
                        <a:rPr kumimoji="0" lang="en-US" sz="2000" b="0" i="0" u="none" strike="noStrike" cap="none" spc="0" normalizeH="0" baseline="0" dirty="0" smtClean="0">
                          <a:ln>
                            <a:noFill/>
                          </a:ln>
                          <a:solidFill>
                            <a:schemeClr val="tx1"/>
                          </a:solidFill>
                          <a:effectLst/>
                          <a:latin typeface="+mn-lt"/>
                        </a:rPr>
                        <a:t>Data Analysis and Probability</a:t>
                      </a:r>
                    </a:p>
                    <a:p>
                      <a:pPr lvl="0"/>
                      <a:endParaRPr lang="en-US" sz="2000" dirty="0" smtClean="0">
                        <a:latin typeface="+mn-lt"/>
                      </a:endParaRPr>
                    </a:p>
                    <a:p>
                      <a:pPr lvl="0"/>
                      <a:r>
                        <a:rPr lang="en-US" sz="2000" b="1" dirty="0" smtClean="0">
                          <a:solidFill>
                            <a:schemeClr val="accent2"/>
                          </a:solidFill>
                          <a:latin typeface="+mj-lt"/>
                        </a:rPr>
                        <a:t>Other</a:t>
                      </a:r>
                      <a:r>
                        <a:rPr lang="en-US" sz="2000" b="1" baseline="0" dirty="0" smtClean="0">
                          <a:solidFill>
                            <a:schemeClr val="accent2"/>
                          </a:solidFill>
                          <a:latin typeface="+mj-lt"/>
                        </a:rPr>
                        <a:t> modules can be developed for different grade levels and subject areas.</a:t>
                      </a:r>
                      <a:endParaRPr lang="en-US" sz="2000" b="1" dirty="0">
                        <a:solidFill>
                          <a:schemeClr val="accent2"/>
                        </a:solidFill>
                        <a:latin typeface="+mj-lt"/>
                      </a:endParaRPr>
                    </a:p>
                  </a:txBody>
                  <a:tcPr/>
                </a:tc>
              </a:tr>
            </a:tbl>
          </a:graphicData>
        </a:graphic>
      </p:graphicFrame>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sp>
        <p:nvSpPr>
          <p:cNvPr id="7" name="Right Arrow 6"/>
          <p:cNvSpPr/>
          <p:nvPr/>
        </p:nvSpPr>
        <p:spPr>
          <a:xfrm>
            <a:off x="4191000" y="3020568"/>
            <a:ext cx="978408" cy="1703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Design Decisions</a:t>
            </a:r>
            <a:endParaRPr lang="en-US" b="1" dirty="0">
              <a:solidFill>
                <a:schemeClr val="accent1"/>
              </a:solidFill>
            </a:endParaRPr>
          </a:p>
        </p:txBody>
      </p:sp>
      <p:sp>
        <p:nvSpPr>
          <p:cNvPr id="3" name="Content Placeholder 2"/>
          <p:cNvSpPr>
            <a:spLocks noGrp="1"/>
          </p:cNvSpPr>
          <p:nvPr>
            <p:ph sz="quarter" idx="1"/>
          </p:nvPr>
        </p:nvSpPr>
        <p:spPr/>
        <p:txBody>
          <a:bodyPr/>
          <a:lstStyle/>
          <a:p>
            <a:pPr indent="0">
              <a:buNone/>
            </a:pPr>
            <a:r>
              <a:rPr lang="en-US" b="1" dirty="0" smtClean="0">
                <a:solidFill>
                  <a:schemeClr val="accent1"/>
                </a:solidFill>
                <a:latin typeface="+mj-lt"/>
              </a:rPr>
              <a:t>Learning achievement scoring</a:t>
            </a:r>
          </a:p>
          <a:p>
            <a:pPr indent="0">
              <a:buNone/>
            </a:pPr>
            <a:endParaRPr lang="en-US" b="1" dirty="0" smtClean="0">
              <a:solidFill>
                <a:schemeClr val="accent1"/>
              </a:solidFill>
              <a:latin typeface="+mj-lt"/>
            </a:endParaRPr>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pic>
        <p:nvPicPr>
          <p:cNvPr id="6" name="Picture 5" descr="assessmentlog"/>
          <p:cNvPicPr>
            <a:picLocks noChangeAspect="1" noChangeArrowheads="1"/>
          </p:cNvPicPr>
          <p:nvPr/>
        </p:nvPicPr>
        <p:blipFill>
          <a:blip r:embed="rId3"/>
          <a:srcRect/>
          <a:stretch>
            <a:fillRect/>
          </a:stretch>
        </p:blipFill>
        <p:spPr bwMode="auto">
          <a:xfrm>
            <a:off x="1752600" y="2057400"/>
            <a:ext cx="5257800" cy="4039847"/>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Design Decisions</a:t>
            </a:r>
            <a:endParaRPr lang="en-US" b="1" dirty="0">
              <a:solidFill>
                <a:schemeClr val="accent1"/>
              </a:solidFill>
            </a:endParaRPr>
          </a:p>
        </p:txBody>
      </p:sp>
      <p:sp>
        <p:nvSpPr>
          <p:cNvPr id="3" name="Content Placeholder 2"/>
          <p:cNvSpPr>
            <a:spLocks noGrp="1"/>
          </p:cNvSpPr>
          <p:nvPr>
            <p:ph sz="quarter" idx="1"/>
          </p:nvPr>
        </p:nvSpPr>
        <p:spPr/>
        <p:txBody>
          <a:bodyPr/>
          <a:lstStyle/>
          <a:p>
            <a:pPr indent="0">
              <a:buNone/>
            </a:pPr>
            <a:r>
              <a:rPr lang="en-US" b="1" dirty="0" smtClean="0">
                <a:solidFill>
                  <a:schemeClr val="accent1"/>
                </a:solidFill>
                <a:latin typeface="+mj-lt"/>
              </a:rPr>
              <a:t>Central Game Mechanism</a:t>
            </a:r>
          </a:p>
          <a:p>
            <a:pPr lvl="1"/>
            <a:r>
              <a:rPr lang="en-US" dirty="0" smtClean="0"/>
              <a:t>Selecting appropriate Learning Activities for students</a:t>
            </a:r>
          </a:p>
          <a:p>
            <a:pPr lvl="2"/>
            <a:r>
              <a:rPr lang="en-US" dirty="0" smtClean="0"/>
              <a:t>Standards and mastery levels</a:t>
            </a:r>
          </a:p>
          <a:p>
            <a:pPr lvl="2"/>
            <a:r>
              <a:rPr lang="en-US" dirty="0" smtClean="0"/>
              <a:t>Instructional strategies and student preferences</a:t>
            </a:r>
          </a:p>
          <a:p>
            <a:pPr lvl="2"/>
            <a:r>
              <a:rPr lang="en-US" dirty="0" smtClean="0"/>
              <a:t>Resources</a:t>
            </a:r>
          </a:p>
          <a:p>
            <a:pPr lvl="2">
              <a:buNone/>
            </a:pPr>
            <a:endParaRPr lang="en-US" dirty="0" smtClean="0"/>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pic>
        <p:nvPicPr>
          <p:cNvPr id="5" name="Picture 6" descr="activitycard_front"/>
          <p:cNvPicPr>
            <a:picLocks noChangeAspect="1" noChangeArrowheads="1"/>
          </p:cNvPicPr>
          <p:nvPr/>
        </p:nvPicPr>
        <p:blipFill>
          <a:blip r:embed="rId3"/>
          <a:srcRect/>
          <a:stretch>
            <a:fillRect/>
          </a:stretch>
        </p:blipFill>
        <p:spPr bwMode="auto">
          <a:xfrm>
            <a:off x="609600" y="3505200"/>
            <a:ext cx="3733800" cy="2314575"/>
          </a:xfrm>
          <a:prstGeom prst="rect">
            <a:avLst/>
          </a:prstGeom>
          <a:noFill/>
          <a:ln>
            <a:solidFill>
              <a:schemeClr val="accent1"/>
            </a:solidFill>
          </a:ln>
        </p:spPr>
      </p:pic>
      <p:pic>
        <p:nvPicPr>
          <p:cNvPr id="6" name="Picture 7" descr="activitycard_back"/>
          <p:cNvPicPr>
            <a:picLocks noChangeAspect="1" noChangeArrowheads="1"/>
          </p:cNvPicPr>
          <p:nvPr/>
        </p:nvPicPr>
        <p:blipFill>
          <a:blip r:embed="rId4"/>
          <a:srcRect/>
          <a:stretch>
            <a:fillRect/>
          </a:stretch>
        </p:blipFill>
        <p:spPr bwMode="auto">
          <a:xfrm>
            <a:off x="4495800" y="3505200"/>
            <a:ext cx="4114800" cy="2330450"/>
          </a:xfrm>
          <a:prstGeom prst="rect">
            <a:avLst/>
          </a:prstGeom>
          <a:noFill/>
          <a:ln>
            <a:solidFill>
              <a:schemeClr val="accent1"/>
            </a:solidFill>
          </a:ln>
        </p:spPr>
      </p:pic>
      <p:sp>
        <p:nvSpPr>
          <p:cNvPr id="7" name="TextBox 6"/>
          <p:cNvSpPr txBox="1"/>
          <p:nvPr/>
        </p:nvSpPr>
        <p:spPr>
          <a:xfrm>
            <a:off x="2057400" y="5867400"/>
            <a:ext cx="848246" cy="461665"/>
          </a:xfrm>
          <a:prstGeom prst="rect">
            <a:avLst/>
          </a:prstGeom>
          <a:noFill/>
        </p:spPr>
        <p:txBody>
          <a:bodyPr wrap="none" rtlCol="0">
            <a:spAutoFit/>
          </a:bodyPr>
          <a:lstStyle/>
          <a:p>
            <a:r>
              <a:rPr lang="en-US" sz="2400" b="1" dirty="0" smtClean="0">
                <a:solidFill>
                  <a:schemeClr val="accent2"/>
                </a:solidFill>
                <a:latin typeface="+mj-lt"/>
              </a:rPr>
              <a:t>Front</a:t>
            </a:r>
            <a:endParaRPr lang="en-US" sz="2400" b="1" dirty="0">
              <a:solidFill>
                <a:schemeClr val="accent2"/>
              </a:solidFill>
              <a:latin typeface="+mj-lt"/>
            </a:endParaRPr>
          </a:p>
        </p:txBody>
      </p:sp>
      <p:sp>
        <p:nvSpPr>
          <p:cNvPr id="8" name="TextBox 7"/>
          <p:cNvSpPr txBox="1"/>
          <p:nvPr/>
        </p:nvSpPr>
        <p:spPr>
          <a:xfrm>
            <a:off x="6019800" y="5867400"/>
            <a:ext cx="832279" cy="461665"/>
          </a:xfrm>
          <a:prstGeom prst="rect">
            <a:avLst/>
          </a:prstGeom>
          <a:noFill/>
        </p:spPr>
        <p:txBody>
          <a:bodyPr wrap="none" rtlCol="0">
            <a:spAutoFit/>
          </a:bodyPr>
          <a:lstStyle/>
          <a:p>
            <a:r>
              <a:rPr lang="en-US" sz="2400" b="1" dirty="0" smtClean="0">
                <a:solidFill>
                  <a:schemeClr val="accent2"/>
                </a:solidFill>
                <a:latin typeface="+mj-lt"/>
              </a:rPr>
              <a:t>Back</a:t>
            </a:r>
            <a:endParaRPr lang="en-US" sz="2400" b="1" dirty="0">
              <a:solidFill>
                <a:schemeClr val="accent2"/>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Design Decisions</a:t>
            </a:r>
            <a:endParaRPr lang="en-US" b="1" dirty="0">
              <a:solidFill>
                <a:schemeClr val="accent1"/>
              </a:solidFill>
            </a:endParaRPr>
          </a:p>
        </p:txBody>
      </p:sp>
      <p:sp>
        <p:nvSpPr>
          <p:cNvPr id="3" name="Content Placeholder 2"/>
          <p:cNvSpPr>
            <a:spLocks noGrp="1"/>
          </p:cNvSpPr>
          <p:nvPr>
            <p:ph sz="quarter" idx="1"/>
          </p:nvPr>
        </p:nvSpPr>
        <p:spPr/>
        <p:txBody>
          <a:bodyPr/>
          <a:lstStyle/>
          <a:p>
            <a:pPr indent="0">
              <a:buNone/>
            </a:pPr>
            <a:r>
              <a:rPr lang="en-US" b="1" dirty="0" smtClean="0">
                <a:solidFill>
                  <a:schemeClr val="accent1"/>
                </a:solidFill>
                <a:latin typeface="+mj-lt"/>
              </a:rPr>
              <a:t>Theory-based Student Model</a:t>
            </a:r>
          </a:p>
          <a:p>
            <a:pPr lvl="1"/>
            <a:r>
              <a:rPr lang="en-US" dirty="0" smtClean="0"/>
              <a:t>Myers Briggs Type Indicators</a:t>
            </a:r>
          </a:p>
          <a:p>
            <a:pPr lvl="1"/>
            <a:r>
              <a:rPr lang="en-US" dirty="0" err="1" smtClean="0"/>
              <a:t>Keirsey</a:t>
            </a:r>
            <a:r>
              <a:rPr lang="en-US" dirty="0" smtClean="0"/>
              <a:t> Temperaments</a:t>
            </a:r>
          </a:p>
          <a:p>
            <a:pPr lvl="1"/>
            <a:r>
              <a:rPr lang="en-US" dirty="0" smtClean="0"/>
              <a:t>Hermann Brain Dominance Instrument</a:t>
            </a:r>
          </a:p>
          <a:p>
            <a:pPr lvl="1"/>
            <a:r>
              <a:rPr lang="en-US" dirty="0" smtClean="0"/>
              <a:t>Felder-Silverman Learning Styles Model</a:t>
            </a:r>
          </a:p>
          <a:p>
            <a:pPr lvl="1"/>
            <a:r>
              <a:rPr lang="en-US" dirty="0" smtClean="0"/>
              <a:t>Gardner’s Multiple Intelligences</a:t>
            </a:r>
          </a:p>
          <a:p>
            <a:pPr lvl="1"/>
            <a:r>
              <a:rPr lang="en-US" dirty="0" smtClean="0"/>
              <a:t>Kolb’s Learning Style Inventory</a:t>
            </a:r>
          </a:p>
          <a:p>
            <a:pPr lvl="1"/>
            <a:endParaRPr lang="en-US" dirty="0" smtClean="0"/>
          </a:p>
          <a:p>
            <a:pPr lvl="1">
              <a:buNone/>
            </a:pPr>
            <a:r>
              <a:rPr lang="en-US" dirty="0" smtClean="0"/>
              <a:t>Also consider socio-economic background, strengths and interests, anxieties, friendships, experiences, goals….</a:t>
            </a:r>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Design Decisions</a:t>
            </a:r>
            <a:endParaRPr lang="en-US" b="1" dirty="0">
              <a:solidFill>
                <a:schemeClr val="accent1"/>
              </a:solidFill>
            </a:endParaRPr>
          </a:p>
        </p:txBody>
      </p:sp>
      <p:sp>
        <p:nvSpPr>
          <p:cNvPr id="3" name="Content Placeholder 2"/>
          <p:cNvSpPr>
            <a:spLocks noGrp="1"/>
          </p:cNvSpPr>
          <p:nvPr>
            <p:ph sz="quarter" idx="1"/>
          </p:nvPr>
        </p:nvSpPr>
        <p:spPr/>
        <p:txBody>
          <a:bodyPr/>
          <a:lstStyle/>
          <a:p>
            <a:pPr indent="0">
              <a:buNone/>
            </a:pPr>
            <a:r>
              <a:rPr lang="en-US" b="1" dirty="0" smtClean="0">
                <a:solidFill>
                  <a:schemeClr val="accent1"/>
                </a:solidFill>
                <a:latin typeface="+mj-lt"/>
              </a:rPr>
              <a:t>Theory-based Student Model</a:t>
            </a:r>
          </a:p>
          <a:p>
            <a:pPr indent="0">
              <a:buNone/>
            </a:pPr>
            <a:endParaRPr lang="en-US" b="1" dirty="0" smtClean="0">
              <a:solidFill>
                <a:schemeClr val="accent1"/>
              </a:solidFill>
              <a:latin typeface="+mj-lt"/>
            </a:endParaRPr>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pic>
        <p:nvPicPr>
          <p:cNvPr id="5" name="Picture 4" descr="TIE_KolbLearningStyles_v2"/>
          <p:cNvPicPr>
            <a:picLocks noChangeAspect="1" noChangeArrowheads="1"/>
          </p:cNvPicPr>
          <p:nvPr/>
        </p:nvPicPr>
        <p:blipFill>
          <a:blip r:embed="rId3" cstate="print"/>
          <a:srcRect/>
          <a:stretch>
            <a:fillRect/>
          </a:stretch>
        </p:blipFill>
        <p:spPr bwMode="auto">
          <a:xfrm>
            <a:off x="2057400" y="2133600"/>
            <a:ext cx="4876800" cy="3546475"/>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Design Decisions</a:t>
            </a:r>
            <a:endParaRPr lang="en-US" b="1" dirty="0">
              <a:solidFill>
                <a:schemeClr val="accent1"/>
              </a:solidFill>
            </a:endParaRPr>
          </a:p>
        </p:txBody>
      </p:sp>
      <p:sp>
        <p:nvSpPr>
          <p:cNvPr id="3" name="Content Placeholder 2"/>
          <p:cNvSpPr>
            <a:spLocks noGrp="1"/>
          </p:cNvSpPr>
          <p:nvPr>
            <p:ph sz="quarter" idx="1"/>
          </p:nvPr>
        </p:nvSpPr>
        <p:spPr/>
        <p:txBody>
          <a:bodyPr/>
          <a:lstStyle/>
          <a:p>
            <a:pPr indent="0">
              <a:buNone/>
            </a:pPr>
            <a:r>
              <a:rPr lang="en-US" b="1" dirty="0" smtClean="0">
                <a:solidFill>
                  <a:schemeClr val="accent1"/>
                </a:solidFill>
                <a:latin typeface="+mj-lt"/>
              </a:rPr>
              <a:t>Student Information Card</a:t>
            </a:r>
          </a:p>
          <a:p>
            <a:pPr indent="0">
              <a:buNone/>
            </a:pPr>
            <a:endParaRPr lang="en-US" b="1" dirty="0" smtClean="0">
              <a:solidFill>
                <a:schemeClr val="accent1"/>
              </a:solidFill>
              <a:latin typeface="+mj-lt"/>
            </a:endParaRPr>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pic>
        <p:nvPicPr>
          <p:cNvPr id="6" name="Picture 6" descr="studentinfocards"/>
          <p:cNvPicPr>
            <a:picLocks noChangeAspect="1" noChangeArrowheads="1"/>
          </p:cNvPicPr>
          <p:nvPr/>
        </p:nvPicPr>
        <p:blipFill>
          <a:blip r:embed="rId3"/>
          <a:srcRect/>
          <a:stretch>
            <a:fillRect/>
          </a:stretch>
        </p:blipFill>
        <p:spPr bwMode="auto">
          <a:xfrm>
            <a:off x="2773362" y="2133600"/>
            <a:ext cx="5761038" cy="3757613"/>
          </a:xfrm>
          <a:prstGeom prst="rect">
            <a:avLst/>
          </a:prstGeom>
          <a:noFill/>
        </p:spPr>
      </p:pic>
      <p:sp>
        <p:nvSpPr>
          <p:cNvPr id="9" name="Rounded Rectangular Callout 8"/>
          <p:cNvSpPr/>
          <p:nvPr/>
        </p:nvSpPr>
        <p:spPr>
          <a:xfrm>
            <a:off x="381000" y="3733800"/>
            <a:ext cx="2209800" cy="1447800"/>
          </a:xfrm>
          <a:prstGeom prst="wedgeRoundRectCallout">
            <a:avLst>
              <a:gd name="adj1" fmla="val 58131"/>
              <a:gd name="adj2" fmla="val 3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Not used in board game but may be incorporated into digital version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1"/>
                </a:solidFill>
              </a:rPr>
              <a:t>SimTIE</a:t>
            </a:r>
            <a:r>
              <a:rPr lang="en-US" b="1" dirty="0" smtClean="0">
                <a:solidFill>
                  <a:schemeClr val="accent1"/>
                </a:solidFill>
              </a:rPr>
              <a:t> board game</a:t>
            </a:r>
            <a:endParaRPr lang="en-US" b="1" dirty="0">
              <a:solidFill>
                <a:schemeClr val="accent1"/>
              </a:solidFill>
            </a:endParaRPr>
          </a:p>
        </p:txBody>
      </p:sp>
      <p:sp>
        <p:nvSpPr>
          <p:cNvPr id="3" name="Text Placeholder 2"/>
          <p:cNvSpPr>
            <a:spLocks noGrp="1"/>
          </p:cNvSpPr>
          <p:nvPr>
            <p:ph type="body" sz="half" idx="2"/>
          </p:nvPr>
        </p:nvSpPr>
        <p:spPr/>
        <p:txBody>
          <a:bodyPr/>
          <a:lstStyle/>
          <a:p>
            <a:r>
              <a:rPr lang="en-US" dirty="0" smtClean="0"/>
              <a:t>Each player (or team) has a classroom. During a turn, the player matches activities with students and ensures that the appropriate resources are available. In the center is a shared computer lab.</a:t>
            </a:r>
            <a:endParaRPr lang="en-US" dirty="0"/>
          </a:p>
        </p:txBody>
      </p:sp>
      <p:pic>
        <p:nvPicPr>
          <p:cNvPr id="5" name="Picture Placeholder 4" descr="SimTIE_gameboards.JPG"/>
          <p:cNvPicPr>
            <a:picLocks noGrp="1" noChangeAspect="1"/>
          </p:cNvPicPr>
          <p:nvPr>
            <p:ph type="pic" idx="1"/>
          </p:nvPr>
        </p:nvPicPr>
        <p:blipFill>
          <a:blip r:embed="rId2" cstate="print"/>
          <a:srcRect t="16067" b="16067"/>
          <a:stretch>
            <a:fillRect/>
          </a:stretch>
        </p:blipFill>
        <p:spPr/>
      </p:pic>
      <p:sp>
        <p:nvSpPr>
          <p:cNvPr id="6" name="Footer Placeholder 5"/>
          <p:cNvSpPr>
            <a:spLocks noGrp="1"/>
          </p:cNvSpPr>
          <p:nvPr>
            <p:ph type="ftr" sz="quarter" idx="11"/>
          </p:nvPr>
        </p:nvSpPr>
        <p:spPr/>
        <p:txBody>
          <a:bodyPr/>
          <a:lstStyle/>
          <a:p>
            <a:r>
              <a:rPr lang="en-US" smtClean="0"/>
              <a:t>SimTIE Presentation: Rod Myers</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1"/>
                </a:solidFill>
              </a:rPr>
              <a:t>Playtesting</a:t>
            </a:r>
            <a:endParaRPr lang="en-US" b="1" dirty="0">
              <a:solidFill>
                <a:schemeClr val="accent1"/>
              </a:solidFill>
            </a:endParaRPr>
          </a:p>
        </p:txBody>
      </p:sp>
      <p:sp>
        <p:nvSpPr>
          <p:cNvPr id="3" name="Footer Placeholder 2"/>
          <p:cNvSpPr>
            <a:spLocks noGrp="1"/>
          </p:cNvSpPr>
          <p:nvPr>
            <p:ph type="ftr" sz="quarter" idx="11"/>
          </p:nvPr>
        </p:nvSpPr>
        <p:spPr/>
        <p:txBody>
          <a:bodyPr/>
          <a:lstStyle/>
          <a:p>
            <a:r>
              <a:rPr lang="en-US" smtClean="0"/>
              <a:t>SimTIE Presentation: Rod Myers</a:t>
            </a:r>
            <a:endParaRPr lang="en-US"/>
          </a:p>
        </p:txBody>
      </p:sp>
      <p:sp>
        <p:nvSpPr>
          <p:cNvPr id="4" name="Content Placeholder 3"/>
          <p:cNvSpPr>
            <a:spLocks noGrp="1"/>
          </p:cNvSpPr>
          <p:nvPr>
            <p:ph sz="quarter" idx="1"/>
          </p:nvPr>
        </p:nvSpPr>
        <p:spPr/>
        <p:txBody>
          <a:bodyPr>
            <a:normAutofit lnSpcReduction="10000"/>
          </a:bodyPr>
          <a:lstStyle/>
          <a:p>
            <a:r>
              <a:rPr lang="en-US" dirty="0" smtClean="0"/>
              <a:t>Trial Run</a:t>
            </a:r>
            <a:endParaRPr lang="en-US" dirty="0" smtClean="0"/>
          </a:p>
          <a:p>
            <a:pPr lvl="1"/>
            <a:r>
              <a:rPr lang="en-US" sz="1800" dirty="0" smtClean="0"/>
              <a:t>Dr. Frick, Dr. Brush, and Dr. </a:t>
            </a:r>
            <a:r>
              <a:rPr lang="en-US" sz="1800" dirty="0" err="1" smtClean="0"/>
              <a:t>Leftwich</a:t>
            </a:r>
            <a:r>
              <a:rPr lang="en-US" sz="1800" dirty="0" smtClean="0"/>
              <a:t> played with partners from R641 class</a:t>
            </a:r>
          </a:p>
          <a:p>
            <a:pPr lvl="1"/>
            <a:r>
              <a:rPr lang="en-US" sz="1800" dirty="0" smtClean="0"/>
              <a:t>Made it through 1 turn and then started brainstorming</a:t>
            </a:r>
          </a:p>
          <a:p>
            <a:pPr lvl="1"/>
            <a:r>
              <a:rPr lang="en-US" sz="1800" dirty="0" smtClean="0"/>
              <a:t>Need for </a:t>
            </a:r>
            <a:r>
              <a:rPr lang="en-US" sz="1800" b="1" dirty="0" smtClean="0">
                <a:solidFill>
                  <a:schemeClr val="accent2"/>
                </a:solidFill>
              </a:rPr>
              <a:t>more variability of </a:t>
            </a:r>
            <a:r>
              <a:rPr lang="en-US" sz="1800" b="1" dirty="0" smtClean="0">
                <a:solidFill>
                  <a:schemeClr val="accent2"/>
                </a:solidFill>
              </a:rPr>
              <a:t>results</a:t>
            </a:r>
          </a:p>
          <a:p>
            <a:r>
              <a:rPr lang="en-US" dirty="0" smtClean="0"/>
              <a:t>1</a:t>
            </a:r>
            <a:r>
              <a:rPr lang="en-US" baseline="30000" dirty="0" smtClean="0"/>
              <a:t>st</a:t>
            </a:r>
            <a:r>
              <a:rPr lang="en-US" dirty="0" smtClean="0"/>
              <a:t> </a:t>
            </a:r>
            <a:r>
              <a:rPr lang="en-US" dirty="0" err="1" smtClean="0"/>
              <a:t>Playtest</a:t>
            </a:r>
            <a:endParaRPr lang="en-US" dirty="0" smtClean="0"/>
          </a:p>
          <a:p>
            <a:pPr lvl="1"/>
            <a:r>
              <a:rPr lang="en-US" sz="1800" dirty="0" smtClean="0"/>
              <a:t>3 students (</a:t>
            </a:r>
            <a:r>
              <a:rPr lang="en-US" sz="1800" dirty="0" err="1" smtClean="0"/>
              <a:t>mmf</a:t>
            </a:r>
            <a:r>
              <a:rPr lang="en-US" sz="1800" dirty="0" smtClean="0"/>
              <a:t>); 2 </a:t>
            </a:r>
            <a:r>
              <a:rPr lang="en-US" sz="1800" dirty="0" err="1" smtClean="0"/>
              <a:t>Preservice</a:t>
            </a:r>
            <a:r>
              <a:rPr lang="en-US" sz="1800" dirty="0" smtClean="0"/>
              <a:t> Teaching, 1 graduate student in Math Ed</a:t>
            </a:r>
          </a:p>
          <a:p>
            <a:pPr lvl="1"/>
            <a:r>
              <a:rPr lang="en-US" sz="1800" dirty="0" smtClean="0"/>
              <a:t>Team play preferred over individual</a:t>
            </a:r>
          </a:p>
          <a:p>
            <a:pPr lvl="1"/>
            <a:r>
              <a:rPr lang="en-US" sz="1800" dirty="0" smtClean="0"/>
              <a:t>More matching than thinking—</a:t>
            </a:r>
            <a:r>
              <a:rPr lang="en-US" sz="1800" b="1" dirty="0" smtClean="0">
                <a:solidFill>
                  <a:schemeClr val="accent2"/>
                </a:solidFill>
              </a:rPr>
              <a:t>too much scoring information available when choosing activities</a:t>
            </a:r>
            <a:r>
              <a:rPr lang="en-US" sz="1800" dirty="0" smtClean="0"/>
              <a:t>: revised Learning Activity cards</a:t>
            </a:r>
            <a:endParaRPr lang="en-US" sz="1800" dirty="0" smtClean="0"/>
          </a:p>
          <a:p>
            <a:r>
              <a:rPr lang="en-US" dirty="0" smtClean="0"/>
              <a:t>2</a:t>
            </a:r>
            <a:r>
              <a:rPr lang="en-US" baseline="30000" dirty="0" smtClean="0"/>
              <a:t>nd</a:t>
            </a:r>
            <a:r>
              <a:rPr lang="en-US" dirty="0" smtClean="0"/>
              <a:t> </a:t>
            </a:r>
            <a:r>
              <a:rPr lang="en-US" dirty="0" err="1" smtClean="0"/>
              <a:t>Playtest</a:t>
            </a:r>
            <a:endParaRPr lang="en-US" dirty="0" smtClean="0"/>
          </a:p>
          <a:p>
            <a:pPr lvl="1"/>
            <a:r>
              <a:rPr lang="en-US" sz="1800" dirty="0" smtClean="0"/>
              <a:t>3 </a:t>
            </a:r>
            <a:r>
              <a:rPr lang="en-US" sz="1800" dirty="0" smtClean="0"/>
              <a:t>pairs of students (ff, mm, </a:t>
            </a:r>
            <a:r>
              <a:rPr lang="en-US" sz="1800" dirty="0" smtClean="0"/>
              <a:t>fm); 4 </a:t>
            </a:r>
            <a:r>
              <a:rPr lang="en-US" sz="1800" dirty="0" err="1" smtClean="0"/>
              <a:t>Preservice</a:t>
            </a:r>
            <a:r>
              <a:rPr lang="en-US" sz="1800" dirty="0" smtClean="0"/>
              <a:t> </a:t>
            </a:r>
            <a:r>
              <a:rPr lang="en-US" sz="1800" dirty="0" smtClean="0"/>
              <a:t>Teaching, </a:t>
            </a:r>
            <a:r>
              <a:rPr lang="en-US" sz="1800" dirty="0" smtClean="0"/>
              <a:t>2 Sports </a:t>
            </a:r>
            <a:r>
              <a:rPr lang="en-US" sz="1800" dirty="0" smtClean="0"/>
              <a:t>Marketing</a:t>
            </a:r>
            <a:endParaRPr lang="en-US" sz="1800" dirty="0" smtClean="0"/>
          </a:p>
          <a:p>
            <a:pPr lvl="1"/>
            <a:r>
              <a:rPr lang="en-US" sz="1800" dirty="0" smtClean="0"/>
              <a:t>Initial perception of complexity allayed after 1 round of play</a:t>
            </a:r>
          </a:p>
          <a:p>
            <a:pPr lvl="1"/>
            <a:r>
              <a:rPr lang="en-US" sz="1800" dirty="0" smtClean="0"/>
              <a:t>Learning goal thought to be </a:t>
            </a:r>
            <a:r>
              <a:rPr lang="en-US" sz="1800" b="1" dirty="0" smtClean="0">
                <a:solidFill>
                  <a:schemeClr val="accent2"/>
                </a:solidFill>
              </a:rPr>
              <a:t>awareness of learning styles</a:t>
            </a:r>
          </a:p>
          <a:p>
            <a:pPr lvl="1"/>
            <a:r>
              <a:rPr lang="en-US" sz="1800" dirty="0" smtClean="0"/>
              <a:t>Need better </a:t>
            </a:r>
            <a:r>
              <a:rPr lang="en-US" sz="1800" b="1" dirty="0" err="1" smtClean="0">
                <a:solidFill>
                  <a:schemeClr val="accent2"/>
                </a:solidFill>
              </a:rPr>
              <a:t>playtesting</a:t>
            </a:r>
            <a:r>
              <a:rPr lang="en-US" sz="1800" b="1" dirty="0" smtClean="0">
                <a:solidFill>
                  <a:schemeClr val="accent2"/>
                </a:solidFill>
              </a:rPr>
              <a:t> protocol</a:t>
            </a:r>
            <a:endParaRPr lang="en-US" sz="1800" b="1"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Important Lessons</a:t>
            </a:r>
            <a:endParaRPr lang="en-US" b="1" dirty="0">
              <a:solidFill>
                <a:schemeClr val="accent1"/>
              </a:solidFill>
            </a:endParaRPr>
          </a:p>
        </p:txBody>
      </p:sp>
      <p:sp>
        <p:nvSpPr>
          <p:cNvPr id="3" name="Footer Placeholder 2"/>
          <p:cNvSpPr>
            <a:spLocks noGrp="1"/>
          </p:cNvSpPr>
          <p:nvPr>
            <p:ph type="ftr" sz="quarter" idx="11"/>
          </p:nvPr>
        </p:nvSpPr>
        <p:spPr/>
        <p:txBody>
          <a:bodyPr/>
          <a:lstStyle/>
          <a:p>
            <a:r>
              <a:rPr lang="en-US" smtClean="0"/>
              <a:t>SimTIE Presentation: Rod Myers</a:t>
            </a:r>
            <a:endParaRPr lang="en-US"/>
          </a:p>
        </p:txBody>
      </p:sp>
      <p:sp>
        <p:nvSpPr>
          <p:cNvPr id="4" name="Content Placeholder 3"/>
          <p:cNvSpPr>
            <a:spLocks noGrp="1"/>
          </p:cNvSpPr>
          <p:nvPr>
            <p:ph sz="quarter" idx="1"/>
          </p:nvPr>
        </p:nvSpPr>
        <p:spPr/>
        <p:txBody>
          <a:bodyPr>
            <a:normAutofit/>
          </a:bodyPr>
          <a:lstStyle/>
          <a:p>
            <a:r>
              <a:rPr lang="en-US" dirty="0" smtClean="0"/>
              <a:t>It’s hard to design a board/digital game concurrently</a:t>
            </a:r>
            <a:endParaRPr lang="en-US" dirty="0" smtClean="0"/>
          </a:p>
          <a:p>
            <a:pPr lvl="1"/>
            <a:r>
              <a:rPr lang="en-US" sz="1800" dirty="0" smtClean="0"/>
              <a:t>Different potentials for scope and complexity</a:t>
            </a:r>
            <a:endParaRPr lang="en-US" sz="1800" dirty="0" smtClean="0"/>
          </a:p>
          <a:p>
            <a:pPr lvl="1"/>
            <a:r>
              <a:rPr lang="en-US" sz="1800" dirty="0" smtClean="0"/>
              <a:t>Models must be simpler in board games</a:t>
            </a:r>
          </a:p>
          <a:p>
            <a:pPr lvl="1"/>
            <a:r>
              <a:rPr lang="en-US" sz="1800" dirty="0" smtClean="0"/>
              <a:t>Calculating results can be time consuming and prone to error</a:t>
            </a:r>
            <a:endParaRPr lang="en-US" sz="1800" dirty="0" smtClean="0"/>
          </a:p>
          <a:p>
            <a:r>
              <a:rPr lang="en-US" dirty="0" smtClean="0"/>
              <a:t>The “Transfer Problem”</a:t>
            </a:r>
          </a:p>
          <a:p>
            <a:pPr lvl="1"/>
            <a:r>
              <a:rPr lang="en-US" sz="1800" dirty="0" smtClean="0"/>
              <a:t>Entertainment games aren’t concerned about what they’re teaching the player</a:t>
            </a:r>
          </a:p>
          <a:p>
            <a:pPr lvl="1"/>
            <a:r>
              <a:rPr lang="en-US" sz="1800" dirty="0" smtClean="0"/>
              <a:t>To ensure that players are learning the right things, success (i.e. scoring) should be based on appropriate theories</a:t>
            </a:r>
          </a:p>
          <a:p>
            <a:pPr lvl="1"/>
            <a:r>
              <a:rPr lang="en-US" sz="1800" dirty="0" smtClean="0"/>
              <a:t>Instructional games should be played within a learning context (e.g. preparation for playing the game, debriefing after the game, </a:t>
            </a:r>
            <a:r>
              <a:rPr lang="en-US" sz="1800" smtClean="0"/>
              <a:t>reflection on decisions </a:t>
            </a:r>
            <a:r>
              <a:rPr lang="en-US" sz="1800" dirty="0" smtClean="0"/>
              <a:t>and results)</a:t>
            </a:r>
          </a:p>
          <a:p>
            <a:r>
              <a:rPr lang="en-US" dirty="0" smtClean="0"/>
              <a:t>Learning by Designing</a:t>
            </a:r>
            <a:endParaRPr lang="en-US" dirty="0" smtClean="0"/>
          </a:p>
          <a:p>
            <a:pPr lvl="1"/>
            <a:r>
              <a:rPr lang="en-US" sz="1800" dirty="0" smtClean="0"/>
              <a:t>Confronting these design problems has clarified our thinking about modeling education systems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Future Plans</a:t>
            </a:r>
            <a:endParaRPr lang="en-US" b="1" dirty="0">
              <a:solidFill>
                <a:schemeClr val="accent1"/>
              </a:solidFill>
            </a:endParaRPr>
          </a:p>
        </p:txBody>
      </p:sp>
      <p:sp>
        <p:nvSpPr>
          <p:cNvPr id="3" name="Footer Placeholder 2"/>
          <p:cNvSpPr>
            <a:spLocks noGrp="1"/>
          </p:cNvSpPr>
          <p:nvPr>
            <p:ph type="ftr" sz="quarter" idx="11"/>
          </p:nvPr>
        </p:nvSpPr>
        <p:spPr/>
        <p:txBody>
          <a:bodyPr/>
          <a:lstStyle/>
          <a:p>
            <a:r>
              <a:rPr lang="en-US" smtClean="0"/>
              <a:t>SimTIE Presentation: Rod Myers</a:t>
            </a:r>
            <a:endParaRPr lang="en-US"/>
          </a:p>
        </p:txBody>
      </p:sp>
      <p:sp>
        <p:nvSpPr>
          <p:cNvPr id="4" name="Content Placeholder 3"/>
          <p:cNvSpPr>
            <a:spLocks noGrp="1"/>
          </p:cNvSpPr>
          <p:nvPr>
            <p:ph sz="quarter" idx="1"/>
          </p:nvPr>
        </p:nvSpPr>
        <p:spPr/>
        <p:txBody>
          <a:bodyPr/>
          <a:lstStyle/>
          <a:p>
            <a:r>
              <a:rPr lang="en-US" dirty="0" smtClean="0"/>
              <a:t>Review literature and explore theories</a:t>
            </a:r>
          </a:p>
          <a:p>
            <a:r>
              <a:rPr lang="en-US" dirty="0" smtClean="0"/>
              <a:t>Find </a:t>
            </a:r>
            <a:r>
              <a:rPr lang="en-US" dirty="0" smtClean="0"/>
              <a:t>collaborators &amp; content developers, </a:t>
            </a:r>
            <a:r>
              <a:rPr lang="en-US" dirty="0" smtClean="0"/>
              <a:t>including SMEs in:</a:t>
            </a:r>
          </a:p>
          <a:p>
            <a:pPr lvl="1"/>
            <a:r>
              <a:rPr lang="en-US" dirty="0" smtClean="0"/>
              <a:t>Teacher education</a:t>
            </a:r>
          </a:p>
          <a:p>
            <a:pPr lvl="1"/>
            <a:r>
              <a:rPr lang="en-US" dirty="0" smtClean="0"/>
              <a:t>STEM education and STEM subject areas</a:t>
            </a:r>
          </a:p>
          <a:p>
            <a:r>
              <a:rPr lang="en-US" dirty="0" smtClean="0"/>
              <a:t>Find funding</a:t>
            </a:r>
          </a:p>
          <a:p>
            <a:pPr lvl="1"/>
            <a:r>
              <a:rPr lang="en-US" dirty="0" smtClean="0"/>
              <a:t>Design and development</a:t>
            </a:r>
          </a:p>
          <a:p>
            <a:pPr lvl="1"/>
            <a:r>
              <a:rPr lang="en-US" dirty="0" smtClean="0"/>
              <a:t>Usability testing and formative evaluation</a:t>
            </a:r>
          </a:p>
          <a:p>
            <a:r>
              <a:rPr lang="en-US" dirty="0" smtClean="0"/>
              <a:t>Conduct research on effectiveness of </a:t>
            </a:r>
            <a:r>
              <a:rPr lang="en-US" dirty="0" err="1" smtClean="0"/>
              <a:t>SimTIE</a:t>
            </a:r>
            <a:r>
              <a:rPr lang="en-US" dirty="0" smtClean="0"/>
              <a:t>, write papers, present findings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accent1"/>
                </a:solidFill>
              </a:rPr>
              <a:t>Caveat</a:t>
            </a:r>
            <a:endParaRPr lang="en-US" sz="4800" b="1" dirty="0">
              <a:solidFill>
                <a:schemeClr val="accent1"/>
              </a:solidFill>
            </a:endParaRPr>
          </a:p>
        </p:txBody>
      </p:sp>
      <p:sp>
        <p:nvSpPr>
          <p:cNvPr id="3" name="Content Placeholder 2"/>
          <p:cNvSpPr>
            <a:spLocks noGrp="1"/>
          </p:cNvSpPr>
          <p:nvPr>
            <p:ph sz="quarter" idx="1"/>
          </p:nvPr>
        </p:nvSpPr>
        <p:spPr/>
        <p:txBody>
          <a:bodyPr/>
          <a:lstStyle/>
          <a:p>
            <a:pPr indent="-457200">
              <a:buNone/>
            </a:pPr>
            <a:r>
              <a:rPr lang="en-US" sz="4400" b="1" dirty="0" smtClean="0"/>
              <a:t>“Writing about music is like dancing about architecture.”</a:t>
            </a:r>
          </a:p>
          <a:p>
            <a:pPr indent="-457200">
              <a:buNone/>
            </a:pPr>
            <a:r>
              <a:rPr lang="en-US" sz="2400" b="1" dirty="0" smtClean="0">
                <a:solidFill>
                  <a:schemeClr val="tx1">
                    <a:lumMod val="50000"/>
                    <a:lumOff val="50000"/>
                  </a:schemeClr>
                </a:solidFill>
                <a:latin typeface="+mj-lt"/>
              </a:rPr>
              <a:t>	</a:t>
            </a:r>
            <a:r>
              <a:rPr lang="en-US" sz="2400" b="1" dirty="0" smtClean="0">
                <a:solidFill>
                  <a:schemeClr val="tx1">
                    <a:lumMod val="50000"/>
                    <a:lumOff val="50000"/>
                  </a:schemeClr>
                </a:solidFill>
                <a:latin typeface="+mj-lt"/>
              </a:rPr>
              <a:t>						Elvis Costello</a:t>
            </a:r>
            <a:endParaRPr lang="en-US" sz="2400" b="1" dirty="0" smtClean="0">
              <a:solidFill>
                <a:schemeClr val="tx1">
                  <a:lumMod val="50000"/>
                  <a:lumOff val="50000"/>
                </a:schemeClr>
              </a:solidFill>
              <a:latin typeface="+mj-lt"/>
            </a:endParaRPr>
          </a:p>
          <a:p>
            <a:pPr lvl="1">
              <a:buNone/>
            </a:pPr>
            <a:endParaRPr lang="en-US" sz="2600" b="1" dirty="0" smtClean="0">
              <a:solidFill>
                <a:schemeClr val="accent1"/>
              </a:solidFill>
              <a:latin typeface="+mj-lt"/>
            </a:endParaRPr>
          </a:p>
          <a:p>
            <a:pPr marL="0" lvl="1">
              <a:buNone/>
            </a:pPr>
            <a:r>
              <a:rPr lang="en-US" sz="4400" b="1" dirty="0" smtClean="0">
                <a:solidFill>
                  <a:schemeClr val="accent1"/>
                </a:solidFill>
              </a:rPr>
              <a:t>Talking about games is like …</a:t>
            </a:r>
          </a:p>
          <a:p>
            <a:pPr lvl="1">
              <a:buNone/>
            </a:pPr>
            <a:endParaRPr lang="en-US" sz="3600" b="1" dirty="0" smtClean="0">
              <a:solidFill>
                <a:schemeClr val="accent1"/>
              </a:solidFill>
              <a:latin typeface="+mj-lt"/>
            </a:endParaRPr>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chemeClr val="accent1"/>
                </a:solidFill>
              </a:rPr>
              <a:t>SimTIE</a:t>
            </a:r>
            <a:r>
              <a:rPr lang="en-US" b="1" dirty="0" smtClean="0">
                <a:solidFill>
                  <a:schemeClr val="accent1"/>
                </a:solidFill>
              </a:rPr>
              <a:t> Digital Prototype</a:t>
            </a:r>
          </a:p>
        </p:txBody>
      </p:sp>
      <p:pic>
        <p:nvPicPr>
          <p:cNvPr id="2050" name="Picture 2"/>
          <p:cNvPicPr>
            <a:picLocks noGrp="1" noChangeAspect="1" noChangeArrowheads="1"/>
          </p:cNvPicPr>
          <p:nvPr>
            <p:ph sz="quarter" idx="1"/>
          </p:nvPr>
        </p:nvPicPr>
        <p:blipFill>
          <a:blip r:embed="rId2"/>
          <a:srcRect/>
          <a:stretch>
            <a:fillRect/>
          </a:stretch>
        </p:blipFill>
        <p:spPr bwMode="auto">
          <a:xfrm>
            <a:off x="1865096" y="1447800"/>
            <a:ext cx="5871008" cy="4572000"/>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smtClean="0"/>
              <a:t>SimTIE Presentation: Rod Myers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Questions?</a:t>
            </a:r>
            <a:endParaRPr lang="en-US" b="1" dirty="0">
              <a:solidFill>
                <a:schemeClr val="accent1"/>
              </a:solidFill>
            </a:endParaRPr>
          </a:p>
        </p:txBody>
      </p:sp>
      <p:sp>
        <p:nvSpPr>
          <p:cNvPr id="3" name="Footer Placeholder 2"/>
          <p:cNvSpPr>
            <a:spLocks noGrp="1"/>
          </p:cNvSpPr>
          <p:nvPr>
            <p:ph type="ftr" sz="quarter" idx="11"/>
          </p:nvPr>
        </p:nvSpPr>
        <p:spPr/>
        <p:txBody>
          <a:bodyPr/>
          <a:lstStyle/>
          <a:p>
            <a:r>
              <a:rPr lang="en-US" smtClean="0"/>
              <a:t>SimTIE Presentation: Rod Myers</a:t>
            </a:r>
            <a:endParaRPr lang="en-US"/>
          </a:p>
        </p:txBody>
      </p:sp>
      <p:sp>
        <p:nvSpPr>
          <p:cNvPr id="4" name="Content Placeholder 3"/>
          <p:cNvSpPr>
            <a:spLocks noGrp="1"/>
          </p:cNvSpPr>
          <p:nvPr>
            <p:ph sz="quarter" idx="1"/>
          </p:nvPr>
        </p:nvSpPr>
        <p:spPr/>
        <p:txBody>
          <a:bodyPr/>
          <a:lstStyle/>
          <a:p>
            <a:pPr>
              <a:buNone/>
            </a:pPr>
            <a:endParaRPr lang="en-US" dirty="0" smtClean="0"/>
          </a:p>
          <a:p>
            <a:pPr>
              <a:buNone/>
            </a:pPr>
            <a:endParaRPr lang="en-US" dirty="0" smtClean="0"/>
          </a:p>
          <a:p>
            <a:pPr>
              <a:buNone/>
            </a:pPr>
            <a:r>
              <a:rPr lang="en-US" dirty="0" smtClean="0"/>
              <a:t>Email: rodmyers@indiana.edu</a:t>
            </a:r>
          </a:p>
          <a:p>
            <a:pPr>
              <a:buNone/>
            </a:pPr>
            <a:r>
              <a:rPr lang="en-US" dirty="0" smtClean="0"/>
              <a:t>Email: frick@indiana.edu</a:t>
            </a:r>
          </a:p>
          <a:p>
            <a:pPr>
              <a:buNone/>
            </a:pPr>
            <a:r>
              <a:rPr lang="en-US" dirty="0" smtClean="0"/>
              <a:t>http://www.indiana.edu/~tedfrick/researchgroups.pdf</a:t>
            </a:r>
          </a:p>
          <a:p>
            <a:pPr>
              <a:buNone/>
            </a:pPr>
            <a:endParaRPr lang="en-US" dirty="0" smtClean="0"/>
          </a:p>
          <a:p>
            <a:pPr algn="ctr">
              <a:buNone/>
            </a:pPr>
            <a:r>
              <a:rPr lang="en-US" sz="4000" b="1" dirty="0" smtClean="0">
                <a:solidFill>
                  <a:schemeClr val="accent1"/>
                </a:solidFill>
                <a:latin typeface="+mj-lt"/>
              </a:rPr>
              <a:t>Thank You</a:t>
            </a:r>
            <a:endParaRPr lang="en-US" sz="4000" b="1" dirty="0">
              <a:solidFill>
                <a:schemeClr val="accent1"/>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Project Context</a:t>
            </a:r>
            <a:endParaRPr lang="en-US" b="1" dirty="0">
              <a:solidFill>
                <a:schemeClr val="accent1"/>
              </a:solidFill>
            </a:endParaRPr>
          </a:p>
        </p:txBody>
      </p:sp>
      <p:sp>
        <p:nvSpPr>
          <p:cNvPr id="3" name="Content Placeholder 2"/>
          <p:cNvSpPr>
            <a:spLocks noGrp="1"/>
          </p:cNvSpPr>
          <p:nvPr>
            <p:ph sz="quarter" idx="1"/>
          </p:nvPr>
        </p:nvSpPr>
        <p:spPr/>
        <p:txBody>
          <a:bodyPr/>
          <a:lstStyle/>
          <a:p>
            <a:pPr indent="0">
              <a:buNone/>
            </a:pPr>
            <a:r>
              <a:rPr lang="en-US" b="1" dirty="0" smtClean="0">
                <a:solidFill>
                  <a:schemeClr val="accent1"/>
                </a:solidFill>
                <a:latin typeface="+mj-lt"/>
              </a:rPr>
              <a:t>R641, Spring 2007: Dr. Frick</a:t>
            </a:r>
          </a:p>
          <a:p>
            <a:pPr lvl="1"/>
            <a:r>
              <a:rPr lang="en-US" dirty="0" smtClean="0"/>
              <a:t>Authentic design problem with the client being Dr. Frick’s </a:t>
            </a:r>
            <a:r>
              <a:rPr lang="en-US" dirty="0" err="1" smtClean="0"/>
              <a:t>SimEd</a:t>
            </a:r>
            <a:r>
              <a:rPr lang="en-US" dirty="0" smtClean="0"/>
              <a:t> research group</a:t>
            </a:r>
          </a:p>
          <a:p>
            <a:pPr lvl="1"/>
            <a:r>
              <a:rPr lang="en-US" dirty="0" smtClean="0"/>
              <a:t>Formulate a design concept, design and develop at least two paper prototypes, and </a:t>
            </a:r>
            <a:r>
              <a:rPr lang="en-US" dirty="0" err="1" smtClean="0"/>
              <a:t>playtest</a:t>
            </a:r>
            <a:r>
              <a:rPr lang="en-US" dirty="0" smtClean="0"/>
              <a:t> those prototypes as part of formative evaluation to guide further development</a:t>
            </a:r>
          </a:p>
          <a:p>
            <a:pPr lvl="1">
              <a:buNone/>
            </a:pPr>
            <a:r>
              <a:rPr lang="en-US" sz="2600" b="1" dirty="0" smtClean="0">
                <a:solidFill>
                  <a:schemeClr val="accent1"/>
                </a:solidFill>
                <a:latin typeface="+mj-lt"/>
              </a:rPr>
              <a:t>Design Team</a:t>
            </a:r>
          </a:p>
          <a:p>
            <a:pPr lvl="1"/>
            <a:r>
              <a:rPr lang="en-US" dirty="0" err="1" smtClean="0"/>
              <a:t>Ji</a:t>
            </a:r>
            <a:r>
              <a:rPr lang="en-US" dirty="0" smtClean="0"/>
              <a:t> Young Chong, Lin </a:t>
            </a:r>
            <a:r>
              <a:rPr lang="en-US" dirty="0" err="1" smtClean="0"/>
              <a:t>Tian</a:t>
            </a:r>
            <a:r>
              <a:rPr lang="en-US" dirty="0" smtClean="0"/>
              <a:t>, Terry Miles, Rod Myers, </a:t>
            </a:r>
            <a:r>
              <a:rPr lang="en-US" dirty="0" err="1" smtClean="0"/>
              <a:t>Peng</a:t>
            </a:r>
            <a:r>
              <a:rPr lang="en-US" dirty="0" smtClean="0"/>
              <a:t> Wang, Sean York; </a:t>
            </a:r>
            <a:r>
              <a:rPr lang="en-US" dirty="0" smtClean="0">
                <a:solidFill>
                  <a:schemeClr val="accent1"/>
                </a:solidFill>
              </a:rPr>
              <a:t>Assistant Instructor</a:t>
            </a:r>
            <a:r>
              <a:rPr lang="en-US" dirty="0" smtClean="0"/>
              <a:t>: </a:t>
            </a:r>
            <a:r>
              <a:rPr lang="en-US" dirty="0" smtClean="0"/>
              <a:t>Dr. </a:t>
            </a:r>
            <a:r>
              <a:rPr lang="en-US" dirty="0" err="1" smtClean="0"/>
              <a:t>Jaesoon</a:t>
            </a:r>
            <a:r>
              <a:rPr lang="en-US" dirty="0" smtClean="0"/>
              <a:t> </a:t>
            </a:r>
            <a:r>
              <a:rPr lang="en-US" dirty="0" smtClean="0"/>
              <a:t>An</a:t>
            </a:r>
            <a:endParaRPr lang="en-US" dirty="0">
              <a:latin typeface="+mj-lt"/>
            </a:endParaRPr>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Design Problem</a:t>
            </a:r>
            <a:endParaRPr lang="en-US" b="1" dirty="0">
              <a:solidFill>
                <a:schemeClr val="accent1"/>
              </a:solidFill>
            </a:endParaRPr>
          </a:p>
        </p:txBody>
      </p:sp>
      <p:sp>
        <p:nvSpPr>
          <p:cNvPr id="3" name="Content Placeholder 2"/>
          <p:cNvSpPr>
            <a:spLocks noGrp="1"/>
          </p:cNvSpPr>
          <p:nvPr>
            <p:ph sz="quarter" idx="1"/>
          </p:nvPr>
        </p:nvSpPr>
        <p:spPr/>
        <p:txBody>
          <a:bodyPr/>
          <a:lstStyle/>
          <a:p>
            <a:pPr indent="0">
              <a:buNone/>
            </a:pPr>
            <a:r>
              <a:rPr lang="en-US" dirty="0" smtClean="0"/>
              <a:t>Design a prototype simulation game that allows </a:t>
            </a:r>
            <a:r>
              <a:rPr lang="en-US" dirty="0" err="1" smtClean="0"/>
              <a:t>preservice</a:t>
            </a:r>
            <a:r>
              <a:rPr lang="en-US" dirty="0" smtClean="0"/>
              <a:t> teachers to practice integrating technology into their instruction. </a:t>
            </a:r>
          </a:p>
          <a:p>
            <a:pPr indent="0">
              <a:buNone/>
            </a:pPr>
            <a:r>
              <a:rPr lang="en-US" b="1" dirty="0" smtClean="0">
                <a:solidFill>
                  <a:schemeClr val="accent1"/>
                </a:solidFill>
                <a:latin typeface="+mj-lt"/>
              </a:rPr>
              <a:t>Learning Goals</a:t>
            </a:r>
          </a:p>
          <a:p>
            <a:pPr lvl="1"/>
            <a:r>
              <a:rPr lang="en-US" dirty="0" smtClean="0"/>
              <a:t>Understand systems concepts and apply systems thinking to the problem of technology integration into education. </a:t>
            </a:r>
          </a:p>
          <a:p>
            <a:pPr lvl="1"/>
            <a:r>
              <a:rPr lang="en-US" dirty="0" smtClean="0"/>
              <a:t>Given an existing education system, make changes in that system over time that lead to effective technology integration in that particular system.</a:t>
            </a:r>
          </a:p>
          <a:p>
            <a:pPr lvl="1"/>
            <a:endParaRPr lang="en-US" dirty="0"/>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Teacher Education</a:t>
            </a:r>
            <a:endParaRPr lang="en-US" b="1" dirty="0">
              <a:solidFill>
                <a:schemeClr val="accent1"/>
              </a:solidFill>
            </a:endParaRPr>
          </a:p>
        </p:txBody>
      </p:sp>
      <p:sp>
        <p:nvSpPr>
          <p:cNvPr id="3" name="Content Placeholder 2"/>
          <p:cNvSpPr>
            <a:spLocks noGrp="1"/>
          </p:cNvSpPr>
          <p:nvPr>
            <p:ph sz="quarter" idx="1"/>
          </p:nvPr>
        </p:nvSpPr>
        <p:spPr/>
        <p:txBody>
          <a:bodyPr>
            <a:normAutofit lnSpcReduction="10000"/>
          </a:bodyPr>
          <a:lstStyle/>
          <a:p>
            <a:pPr indent="-457200">
              <a:buNone/>
            </a:pPr>
            <a:r>
              <a:rPr lang="en-US" dirty="0" smtClean="0">
                <a:solidFill>
                  <a:schemeClr val="accent2"/>
                </a:solidFill>
              </a:rPr>
              <a:t>Schrader, </a:t>
            </a:r>
            <a:r>
              <a:rPr lang="en-US" dirty="0" err="1" smtClean="0">
                <a:solidFill>
                  <a:schemeClr val="accent2"/>
                </a:solidFill>
              </a:rPr>
              <a:t>Zheng</a:t>
            </a:r>
            <a:r>
              <a:rPr lang="en-US" dirty="0" smtClean="0">
                <a:solidFill>
                  <a:schemeClr val="accent2"/>
                </a:solidFill>
              </a:rPr>
              <a:t>, and Young. (2006). Teachers' perceptions of video games: MMOGs and the future of </a:t>
            </a:r>
            <a:r>
              <a:rPr lang="en-US" dirty="0" err="1" smtClean="0">
                <a:solidFill>
                  <a:schemeClr val="accent2"/>
                </a:solidFill>
              </a:rPr>
              <a:t>preservice</a:t>
            </a:r>
            <a:r>
              <a:rPr lang="en-US" dirty="0" smtClean="0">
                <a:solidFill>
                  <a:schemeClr val="accent2"/>
                </a:solidFill>
              </a:rPr>
              <a:t> teacher education. </a:t>
            </a:r>
            <a:r>
              <a:rPr lang="en-US" i="1" dirty="0" smtClean="0">
                <a:solidFill>
                  <a:schemeClr val="accent2"/>
                </a:solidFill>
              </a:rPr>
              <a:t>Innovate 2</a:t>
            </a:r>
            <a:r>
              <a:rPr lang="en-US" dirty="0" smtClean="0">
                <a:solidFill>
                  <a:schemeClr val="accent2"/>
                </a:solidFill>
              </a:rPr>
              <a:t>(3).</a:t>
            </a:r>
          </a:p>
          <a:p>
            <a:pPr indent="0"/>
            <a:r>
              <a:rPr lang="en-US" dirty="0" smtClean="0"/>
              <a:t>Survey of 203 </a:t>
            </a:r>
            <a:r>
              <a:rPr lang="en-US" dirty="0" err="1" smtClean="0"/>
              <a:t>preservice</a:t>
            </a:r>
            <a:r>
              <a:rPr lang="en-US" dirty="0" smtClean="0"/>
              <a:t> teachers in 3 universities</a:t>
            </a:r>
          </a:p>
          <a:p>
            <a:pPr lvl="1" indent="0"/>
            <a:r>
              <a:rPr lang="en-US" dirty="0" smtClean="0"/>
              <a:t>60 males, 138 females, 5 no report</a:t>
            </a:r>
          </a:p>
          <a:p>
            <a:pPr indent="0"/>
            <a:r>
              <a:rPr lang="en-US" dirty="0" smtClean="0"/>
              <a:t>Majority (76.4%) had played video games</a:t>
            </a:r>
          </a:p>
          <a:p>
            <a:pPr lvl="1" indent="0"/>
            <a:r>
              <a:rPr lang="en-US" dirty="0" smtClean="0"/>
              <a:t>Over 80% of those played </a:t>
            </a:r>
            <a:r>
              <a:rPr lang="en-US" b="1" i="1" dirty="0" smtClean="0"/>
              <a:t>weekly</a:t>
            </a:r>
          </a:p>
          <a:p>
            <a:pPr indent="0">
              <a:buNone/>
            </a:pPr>
            <a:endParaRPr lang="en-US" dirty="0" smtClean="0"/>
          </a:p>
          <a:p>
            <a:pPr marL="0" indent="0">
              <a:buNone/>
            </a:pPr>
            <a:r>
              <a:rPr lang="en-US" dirty="0" smtClean="0"/>
              <a:t>“…the data does indicate that </a:t>
            </a:r>
            <a:r>
              <a:rPr lang="en-US" dirty="0" err="1" smtClean="0"/>
              <a:t>preservice</a:t>
            </a:r>
            <a:r>
              <a:rPr lang="en-US" dirty="0" smtClean="0"/>
              <a:t> teachers are open to new applications of technology and in fact consider games to be important educational tools” (p. 4).</a:t>
            </a:r>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Teacher Education</a:t>
            </a:r>
            <a:endParaRPr lang="en-US" b="1" dirty="0">
              <a:solidFill>
                <a:schemeClr val="accent1"/>
              </a:solidFill>
            </a:endParaRPr>
          </a:p>
        </p:txBody>
      </p:sp>
      <p:sp>
        <p:nvSpPr>
          <p:cNvPr id="3" name="Content Placeholder 2"/>
          <p:cNvSpPr>
            <a:spLocks noGrp="1"/>
          </p:cNvSpPr>
          <p:nvPr>
            <p:ph sz="quarter" idx="1"/>
          </p:nvPr>
        </p:nvSpPr>
        <p:spPr/>
        <p:txBody>
          <a:bodyPr/>
          <a:lstStyle/>
          <a:p>
            <a:pPr indent="-457200">
              <a:buNone/>
            </a:pPr>
            <a:r>
              <a:rPr lang="en-US" sz="2800" dirty="0" smtClean="0">
                <a:solidFill>
                  <a:schemeClr val="accent1"/>
                </a:solidFill>
                <a:latin typeface="+mj-lt"/>
              </a:rPr>
              <a:t>Prominent simulations in teacher education</a:t>
            </a:r>
          </a:p>
          <a:p>
            <a:pPr indent="-457200">
              <a:buNone/>
            </a:pPr>
            <a:r>
              <a:rPr lang="en-US" dirty="0" smtClean="0">
                <a:solidFill>
                  <a:schemeClr val="accent2"/>
                </a:solidFill>
              </a:rPr>
              <a:t>The </a:t>
            </a:r>
            <a:r>
              <a:rPr lang="en-US" i="1" dirty="0" smtClean="0">
                <a:solidFill>
                  <a:schemeClr val="accent2"/>
                </a:solidFill>
              </a:rPr>
              <a:t>aha! Classroom </a:t>
            </a:r>
            <a:r>
              <a:rPr lang="en-US" i="1" dirty="0" err="1" smtClean="0">
                <a:solidFill>
                  <a:schemeClr val="accent2"/>
                </a:solidFill>
              </a:rPr>
              <a:t>Sim</a:t>
            </a:r>
            <a:r>
              <a:rPr lang="en-US" i="1" dirty="0" smtClean="0">
                <a:solidFill>
                  <a:schemeClr val="accent2"/>
                </a:solidFill>
              </a:rPr>
              <a:t>: </a:t>
            </a:r>
            <a:r>
              <a:rPr lang="en-US" sz="2400" dirty="0" smtClean="0"/>
              <a:t>Classroom discipline skills</a:t>
            </a:r>
          </a:p>
          <a:p>
            <a:pPr indent="-457200">
              <a:buNone/>
            </a:pPr>
            <a:r>
              <a:rPr lang="en-US" sz="2400" dirty="0" smtClean="0">
                <a:solidFill>
                  <a:schemeClr val="accent2"/>
                </a:solidFill>
              </a:rPr>
              <a:t>The </a:t>
            </a:r>
            <a:r>
              <a:rPr lang="en-US" sz="2400" i="1" dirty="0" smtClean="0">
                <a:solidFill>
                  <a:schemeClr val="accent2"/>
                </a:solidFill>
              </a:rPr>
              <a:t>Cook School District</a:t>
            </a:r>
            <a:r>
              <a:rPr lang="en-US" sz="2400" dirty="0" smtClean="0">
                <a:solidFill>
                  <a:schemeClr val="accent2"/>
                </a:solidFill>
              </a:rPr>
              <a:t> simulation: </a:t>
            </a:r>
            <a:r>
              <a:rPr lang="en-US" sz="2400" dirty="0" smtClean="0"/>
              <a:t>Prepare for evidence-based assessment of teaching following the Teacher Work Sample Methodology</a:t>
            </a:r>
          </a:p>
          <a:p>
            <a:pPr indent="-457200">
              <a:buNone/>
            </a:pPr>
            <a:r>
              <a:rPr lang="en-US" sz="2400" i="1" dirty="0" err="1" smtClean="0">
                <a:solidFill>
                  <a:schemeClr val="accent2"/>
                </a:solidFill>
              </a:rPr>
              <a:t>SimClass</a:t>
            </a:r>
            <a:r>
              <a:rPr lang="en-US" sz="2400" i="1" dirty="0" smtClean="0">
                <a:solidFill>
                  <a:schemeClr val="accent2"/>
                </a:solidFill>
              </a:rPr>
              <a:t>: </a:t>
            </a:r>
            <a:r>
              <a:rPr lang="en-US" sz="2400" dirty="0" smtClean="0"/>
              <a:t>Classroom motivational skills</a:t>
            </a:r>
          </a:p>
          <a:p>
            <a:pPr indent="-457200">
              <a:buNone/>
            </a:pPr>
            <a:r>
              <a:rPr lang="en-US" sz="2400" i="1" dirty="0" err="1" smtClean="0">
                <a:solidFill>
                  <a:schemeClr val="accent2"/>
                </a:solidFill>
              </a:rPr>
              <a:t>SimSchool</a:t>
            </a:r>
            <a:r>
              <a:rPr lang="en-US" sz="2400" i="1" dirty="0" smtClean="0">
                <a:solidFill>
                  <a:schemeClr val="accent2"/>
                </a:solidFill>
              </a:rPr>
              <a:t>: </a:t>
            </a:r>
            <a:r>
              <a:rPr lang="en-US" sz="2400" dirty="0" smtClean="0"/>
              <a:t>Adapt instruction to individual learners’ needs and preferences</a:t>
            </a:r>
          </a:p>
          <a:p>
            <a:pPr indent="-457200">
              <a:buNone/>
            </a:pPr>
            <a:endParaRPr lang="en-US" sz="2400" dirty="0" smtClean="0"/>
          </a:p>
          <a:p>
            <a:pPr indent="-457200">
              <a:buNone/>
            </a:pPr>
            <a:r>
              <a:rPr lang="en-US" sz="2400" i="1" dirty="0" err="1" smtClean="0">
                <a:solidFill>
                  <a:schemeClr val="accent2"/>
                </a:solidFill>
              </a:rPr>
              <a:t>SimTIE</a:t>
            </a:r>
            <a:r>
              <a:rPr lang="en-US" sz="2400" i="1" dirty="0" smtClean="0">
                <a:solidFill>
                  <a:schemeClr val="accent2"/>
                </a:solidFill>
              </a:rPr>
              <a:t>:</a:t>
            </a:r>
            <a:r>
              <a:rPr lang="en-US" sz="2400" dirty="0" smtClean="0"/>
              <a:t> Technology integration in teaching practice</a:t>
            </a:r>
            <a:endParaRPr lang="en-US" sz="2400" i="1" dirty="0" smtClean="0"/>
          </a:p>
          <a:p>
            <a:pPr indent="-457200">
              <a:buNone/>
            </a:pPr>
            <a:endParaRPr lang="en-US" sz="2400" dirty="0" smtClean="0"/>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“Size Game” Prototype</a:t>
            </a:r>
            <a:endParaRPr lang="en-US" b="1" dirty="0">
              <a:solidFill>
                <a:schemeClr val="accent1"/>
              </a:solidFill>
            </a:endParaRPr>
          </a:p>
        </p:txBody>
      </p:sp>
      <p:sp>
        <p:nvSpPr>
          <p:cNvPr id="3" name="Footer Placeholder 2"/>
          <p:cNvSpPr>
            <a:spLocks noGrp="1"/>
          </p:cNvSpPr>
          <p:nvPr>
            <p:ph type="ftr" sz="quarter" idx="11"/>
          </p:nvPr>
        </p:nvSpPr>
        <p:spPr/>
        <p:txBody>
          <a:bodyPr/>
          <a:lstStyle/>
          <a:p>
            <a:r>
              <a:rPr lang="en-US" smtClean="0"/>
              <a:t>SimTIE Presentation: Rod Myers</a:t>
            </a:r>
            <a:endParaRPr lang="en-US"/>
          </a:p>
        </p:txBody>
      </p:sp>
      <p:pic>
        <p:nvPicPr>
          <p:cNvPr id="5" name="Picture 2"/>
          <p:cNvPicPr>
            <a:picLocks noGrp="1" noChangeAspect="1" noChangeArrowheads="1"/>
          </p:cNvPicPr>
          <p:nvPr>
            <p:ph sz="quarter" idx="1"/>
          </p:nvPr>
        </p:nvPicPr>
        <p:blipFill>
          <a:blip r:embed="rId3"/>
          <a:srcRect/>
          <a:stretch>
            <a:fillRect/>
          </a:stretch>
        </p:blipFill>
        <p:spPr bwMode="auto">
          <a:xfrm>
            <a:off x="1143000" y="1447800"/>
            <a:ext cx="73152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Design Decisions</a:t>
            </a:r>
            <a:endParaRPr lang="en-US" b="1" dirty="0">
              <a:solidFill>
                <a:schemeClr val="accent1"/>
              </a:solidFill>
            </a:endParaRPr>
          </a:p>
        </p:txBody>
      </p:sp>
      <p:sp>
        <p:nvSpPr>
          <p:cNvPr id="3" name="Content Placeholder 2"/>
          <p:cNvSpPr>
            <a:spLocks noGrp="1"/>
          </p:cNvSpPr>
          <p:nvPr>
            <p:ph sz="quarter" idx="1"/>
          </p:nvPr>
        </p:nvSpPr>
        <p:spPr/>
        <p:txBody>
          <a:bodyPr>
            <a:normAutofit/>
          </a:bodyPr>
          <a:lstStyle/>
          <a:p>
            <a:pPr lvl="1">
              <a:buNone/>
            </a:pPr>
            <a:r>
              <a:rPr lang="en-US" sz="2600" b="1" dirty="0" smtClean="0">
                <a:solidFill>
                  <a:schemeClr val="accent1"/>
                </a:solidFill>
                <a:latin typeface="+mj-lt"/>
              </a:rPr>
              <a:t>Key Attributes and Constraints</a:t>
            </a:r>
          </a:p>
          <a:p>
            <a:pPr lvl="1"/>
            <a:r>
              <a:rPr lang="en-US" dirty="0" smtClean="0"/>
              <a:t>Provide a variety of student models</a:t>
            </a:r>
          </a:p>
          <a:p>
            <a:pPr lvl="2"/>
            <a:r>
              <a:rPr lang="en-US" dirty="0" smtClean="0"/>
              <a:t>Variables: intelligences, preferences, attitudes, behaviors, backgrounds</a:t>
            </a:r>
          </a:p>
          <a:p>
            <a:pPr lvl="1"/>
            <a:r>
              <a:rPr lang="en-US" dirty="0" smtClean="0"/>
              <a:t>Provide a variety of (hard and soft) technologies and resources</a:t>
            </a:r>
          </a:p>
          <a:p>
            <a:pPr lvl="1"/>
            <a:r>
              <a:rPr lang="en-US" dirty="0" smtClean="0"/>
              <a:t>Make success contingent upon using appropriate technologies to affect student engagement and achievement</a:t>
            </a:r>
          </a:p>
          <a:p>
            <a:pPr indent="0">
              <a:buNone/>
            </a:pPr>
            <a:r>
              <a:rPr lang="en-US" b="1" dirty="0" smtClean="0">
                <a:solidFill>
                  <a:schemeClr val="accent1"/>
                </a:solidFill>
                <a:latin typeface="+mj-lt"/>
              </a:rPr>
              <a:t>Vision</a:t>
            </a:r>
          </a:p>
          <a:p>
            <a:pPr lvl="1">
              <a:buNone/>
            </a:pPr>
            <a:r>
              <a:rPr lang="en-US" dirty="0" smtClean="0"/>
              <a:t>Players match virtual students (with a variety of backgrounds, aptitudes, and preferences) with </a:t>
            </a:r>
            <a:r>
              <a:rPr lang="en-US" dirty="0" smtClean="0">
                <a:solidFill>
                  <a:schemeClr val="accent2"/>
                </a:solidFill>
              </a:rPr>
              <a:t>learning activities </a:t>
            </a:r>
            <a:r>
              <a:rPr lang="en-US" dirty="0" smtClean="0"/>
              <a:t>that utilize particular </a:t>
            </a:r>
            <a:r>
              <a:rPr lang="en-US" dirty="0" smtClean="0">
                <a:solidFill>
                  <a:schemeClr val="accent2"/>
                </a:solidFill>
              </a:rPr>
              <a:t>strategies</a:t>
            </a:r>
            <a:r>
              <a:rPr lang="en-US" dirty="0" smtClean="0"/>
              <a:t> and methods, address specific </a:t>
            </a:r>
            <a:r>
              <a:rPr lang="en-US" dirty="0" smtClean="0">
                <a:solidFill>
                  <a:schemeClr val="accent2"/>
                </a:solidFill>
              </a:rPr>
              <a:t>skills</a:t>
            </a:r>
            <a:r>
              <a:rPr lang="en-US" dirty="0" smtClean="0"/>
              <a:t> and competencies, and require certain </a:t>
            </a:r>
            <a:r>
              <a:rPr lang="en-US" dirty="0" smtClean="0">
                <a:solidFill>
                  <a:schemeClr val="accent2"/>
                </a:solidFill>
              </a:rPr>
              <a:t>resources.</a:t>
            </a:r>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Design Decisions</a:t>
            </a:r>
            <a:endParaRPr lang="en-US" b="1" dirty="0">
              <a:solidFill>
                <a:schemeClr val="accent1"/>
              </a:solidFill>
            </a:endParaRPr>
          </a:p>
        </p:txBody>
      </p:sp>
      <p:sp>
        <p:nvSpPr>
          <p:cNvPr id="3" name="Content Placeholder 2"/>
          <p:cNvSpPr>
            <a:spLocks noGrp="1"/>
          </p:cNvSpPr>
          <p:nvPr>
            <p:ph sz="quarter" idx="1"/>
          </p:nvPr>
        </p:nvSpPr>
        <p:spPr/>
        <p:txBody>
          <a:bodyPr/>
          <a:lstStyle/>
          <a:p>
            <a:pPr indent="0">
              <a:buNone/>
            </a:pPr>
            <a:r>
              <a:rPr lang="en-US" b="1" dirty="0" smtClean="0">
                <a:solidFill>
                  <a:schemeClr val="accent1"/>
                </a:solidFill>
                <a:latin typeface="+mj-lt"/>
              </a:rPr>
              <a:t>Framework</a:t>
            </a:r>
          </a:p>
          <a:p>
            <a:pPr lvl="1"/>
            <a:r>
              <a:rPr lang="en-US" dirty="0" smtClean="0"/>
              <a:t>Original concept: </a:t>
            </a:r>
            <a:r>
              <a:rPr lang="en-US" dirty="0" smtClean="0">
                <a:solidFill>
                  <a:schemeClr val="accent2"/>
                </a:solidFill>
              </a:rPr>
              <a:t>hub-and-spoke</a:t>
            </a:r>
            <a:r>
              <a:rPr lang="en-US" dirty="0" smtClean="0"/>
              <a:t> with </a:t>
            </a:r>
            <a:r>
              <a:rPr lang="en-US" dirty="0" err="1" smtClean="0"/>
              <a:t>SimTIE</a:t>
            </a:r>
            <a:r>
              <a:rPr lang="en-US" dirty="0" smtClean="0"/>
              <a:t> as centerpiece surrounded by smaller supporting games</a:t>
            </a:r>
          </a:p>
          <a:p>
            <a:pPr lvl="1"/>
            <a:r>
              <a:rPr lang="en-US" dirty="0" smtClean="0"/>
              <a:t>Revised concept: </a:t>
            </a:r>
            <a:r>
              <a:rPr lang="en-US" dirty="0" smtClean="0">
                <a:solidFill>
                  <a:schemeClr val="accent2"/>
                </a:solidFill>
              </a:rPr>
              <a:t>spiral</a:t>
            </a:r>
            <a:r>
              <a:rPr lang="en-US" dirty="0" smtClean="0"/>
              <a:t> based on Elaboration Theory</a:t>
            </a:r>
          </a:p>
          <a:p>
            <a:pPr marL="274320" lvl="2" indent="0">
              <a:buNone/>
            </a:pPr>
            <a:endParaRPr lang="en-US" dirty="0" smtClean="0"/>
          </a:p>
          <a:p>
            <a:pPr marL="274320" lvl="2" indent="0">
              <a:buNone/>
            </a:pPr>
            <a:r>
              <a:rPr lang="en-US" sz="2400" dirty="0" smtClean="0"/>
              <a:t>Begin with the simplest version </a:t>
            </a:r>
          </a:p>
          <a:p>
            <a:pPr marL="274320" lvl="2" indent="0">
              <a:buNone/>
            </a:pPr>
            <a:r>
              <a:rPr lang="en-US" sz="2400" dirty="0" smtClean="0"/>
              <a:t>of the whole game (the epitome) </a:t>
            </a:r>
          </a:p>
          <a:p>
            <a:pPr marL="274320" lvl="2" indent="0">
              <a:buNone/>
            </a:pPr>
            <a:r>
              <a:rPr lang="en-US" sz="2400" dirty="0" smtClean="0"/>
              <a:t>with few students and options </a:t>
            </a:r>
          </a:p>
          <a:p>
            <a:pPr marL="274320" lvl="2" indent="0">
              <a:buNone/>
            </a:pPr>
            <a:r>
              <a:rPr lang="en-US" sz="2400" dirty="0" smtClean="0"/>
              <a:t>and then progress to increasingly </a:t>
            </a:r>
          </a:p>
          <a:p>
            <a:pPr marL="274320" lvl="2" indent="0">
              <a:buNone/>
            </a:pPr>
            <a:r>
              <a:rPr lang="en-US" sz="2400" dirty="0" smtClean="0"/>
              <a:t>complex versions with more </a:t>
            </a:r>
          </a:p>
          <a:p>
            <a:pPr marL="274320" lvl="2" indent="0">
              <a:buNone/>
            </a:pPr>
            <a:r>
              <a:rPr lang="en-US" sz="2400" dirty="0" smtClean="0"/>
              <a:t>students and options.</a:t>
            </a:r>
          </a:p>
          <a:p>
            <a:pPr lvl="1"/>
            <a:endParaRPr lang="en-US" dirty="0" smtClean="0"/>
          </a:p>
        </p:txBody>
      </p:sp>
      <p:sp>
        <p:nvSpPr>
          <p:cNvPr id="4" name="Footer Placeholder 3"/>
          <p:cNvSpPr>
            <a:spLocks noGrp="1"/>
          </p:cNvSpPr>
          <p:nvPr>
            <p:ph type="ftr" sz="quarter" idx="11"/>
          </p:nvPr>
        </p:nvSpPr>
        <p:spPr/>
        <p:txBody>
          <a:bodyPr/>
          <a:lstStyle/>
          <a:p>
            <a:r>
              <a:rPr lang="en-US" dirty="0" err="1" smtClean="0"/>
              <a:t>SimTIE</a:t>
            </a:r>
            <a:r>
              <a:rPr lang="en-US" dirty="0" smtClean="0"/>
              <a:t> Presentation: Rod Myers</a:t>
            </a:r>
            <a:endParaRPr lang="en-US" dirty="0"/>
          </a:p>
        </p:txBody>
      </p:sp>
      <p:sp>
        <p:nvSpPr>
          <p:cNvPr id="8" name="Curved Left Arrow 7"/>
          <p:cNvSpPr/>
          <p:nvPr/>
        </p:nvSpPr>
        <p:spPr>
          <a:xfrm rot="20608068">
            <a:off x="7336598" y="5017064"/>
            <a:ext cx="561788" cy="7675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Left Arrow 8"/>
          <p:cNvSpPr/>
          <p:nvPr/>
        </p:nvSpPr>
        <p:spPr>
          <a:xfrm rot="9578136">
            <a:off x="6741272" y="5144544"/>
            <a:ext cx="561788" cy="10862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9578136">
            <a:off x="6326750" y="4518451"/>
            <a:ext cx="833202" cy="14758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20608068">
            <a:off x="7178486" y="4218190"/>
            <a:ext cx="838200" cy="7675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rot="9578136">
            <a:off x="5844671" y="3488788"/>
            <a:ext cx="1108497" cy="18202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MCj04316010000[1]"/>
          <p:cNvPicPr>
            <a:picLocks noChangeAspect="1" noChangeArrowheads="1"/>
          </p:cNvPicPr>
          <p:nvPr/>
        </p:nvPicPr>
        <p:blipFill>
          <a:blip r:embed="rId3" cstate="print">
            <a:duotone>
              <a:prstClr val="black"/>
              <a:schemeClr val="accent1">
                <a:lumMod val="50000"/>
                <a:tint val="45000"/>
                <a:satMod val="400000"/>
              </a:schemeClr>
            </a:duotone>
          </a:blip>
          <a:srcRect/>
          <a:stretch>
            <a:fillRect/>
          </a:stretch>
        </p:blipFill>
        <p:spPr bwMode="auto">
          <a:xfrm>
            <a:off x="7848600" y="5867400"/>
            <a:ext cx="381000" cy="381000"/>
          </a:xfrm>
          <a:prstGeom prst="rect">
            <a:avLst/>
          </a:prstGeom>
          <a:noFill/>
          <a:ln w="9525">
            <a:noFill/>
            <a:miter lim="800000"/>
            <a:headEnd/>
            <a:tailEnd/>
          </a:ln>
        </p:spPr>
      </p:pic>
      <p:pic>
        <p:nvPicPr>
          <p:cNvPr id="1027" name="Picture 3" descr="MCj04316140000[1]"/>
          <p:cNvPicPr>
            <a:picLocks noChangeAspect="1" noChangeArrowheads="1"/>
          </p:cNvPicPr>
          <p:nvPr/>
        </p:nvPicPr>
        <p:blipFill>
          <a:blip r:embed="rId4" cstate="print"/>
          <a:srcRect/>
          <a:stretch>
            <a:fillRect/>
          </a:stretch>
        </p:blipFill>
        <p:spPr bwMode="auto">
          <a:xfrm>
            <a:off x="7543800" y="5867400"/>
            <a:ext cx="381000" cy="381000"/>
          </a:xfrm>
          <a:prstGeom prst="rect">
            <a:avLst/>
          </a:prstGeom>
          <a:noFill/>
          <a:ln w="9525">
            <a:noFill/>
            <a:miter lim="800000"/>
            <a:headEnd/>
            <a:tailEnd/>
          </a:ln>
        </p:spPr>
      </p:pic>
      <p:pic>
        <p:nvPicPr>
          <p:cNvPr id="16" name="Picture 2" descr="MCj04316010000[1]"/>
          <p:cNvPicPr>
            <a:picLocks noChangeAspect="1" noChangeArrowheads="1"/>
          </p:cNvPicPr>
          <p:nvPr/>
        </p:nvPicPr>
        <p:blipFill>
          <a:blip r:embed="rId3" cstate="print"/>
          <a:srcRect/>
          <a:stretch>
            <a:fillRect/>
          </a:stretch>
        </p:blipFill>
        <p:spPr bwMode="auto">
          <a:xfrm>
            <a:off x="7239000" y="3200400"/>
            <a:ext cx="381000" cy="381000"/>
          </a:xfrm>
          <a:prstGeom prst="rect">
            <a:avLst/>
          </a:prstGeom>
          <a:noFill/>
          <a:ln w="9525">
            <a:noFill/>
            <a:miter lim="800000"/>
            <a:headEnd/>
            <a:tailEnd/>
          </a:ln>
        </p:spPr>
      </p:pic>
      <p:pic>
        <p:nvPicPr>
          <p:cNvPr id="17" name="Picture 3" descr="MCj04316140000[1]"/>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934200" y="3200400"/>
            <a:ext cx="381000" cy="381000"/>
          </a:xfrm>
          <a:prstGeom prst="rect">
            <a:avLst/>
          </a:prstGeom>
          <a:noFill/>
          <a:ln w="9525">
            <a:noFill/>
            <a:miter lim="800000"/>
            <a:headEnd/>
            <a:tailEnd/>
          </a:ln>
        </p:spPr>
      </p:pic>
      <p:pic>
        <p:nvPicPr>
          <p:cNvPr id="26" name="Picture 3" descr="MCj04316140000[1]"/>
          <p:cNvPicPr>
            <a:picLocks noChangeAspect="1" noChangeArrowheads="1"/>
          </p:cNvPicPr>
          <p:nvPr/>
        </p:nvPicPr>
        <p:blipFill>
          <a:blip r:embed="rId4" cstate="print">
            <a:duotone>
              <a:prstClr val="black"/>
              <a:srgbClr val="0070C0">
                <a:tint val="45000"/>
                <a:satMod val="400000"/>
              </a:srgbClr>
            </a:duotone>
          </a:blip>
          <a:srcRect/>
          <a:stretch>
            <a:fillRect/>
          </a:stretch>
        </p:blipFill>
        <p:spPr bwMode="auto">
          <a:xfrm>
            <a:off x="7543800" y="3200400"/>
            <a:ext cx="381000" cy="381000"/>
          </a:xfrm>
          <a:prstGeom prst="rect">
            <a:avLst/>
          </a:prstGeom>
          <a:noFill/>
          <a:ln w="9525">
            <a:noFill/>
            <a:miter lim="800000"/>
            <a:headEnd/>
            <a:tailEnd/>
          </a:ln>
        </p:spPr>
      </p:pic>
      <p:pic>
        <p:nvPicPr>
          <p:cNvPr id="27" name="Picture 3" descr="MCj04316140000[1]"/>
          <p:cNvPicPr>
            <a:picLocks noChangeAspect="1" noChangeArrowheads="1"/>
          </p:cNvPicPr>
          <p:nvPr/>
        </p:nvPicPr>
        <p:blipFill>
          <a:blip r:embed="rId4" cstate="print"/>
          <a:srcRect/>
          <a:stretch>
            <a:fillRect/>
          </a:stretch>
        </p:blipFill>
        <p:spPr bwMode="auto">
          <a:xfrm>
            <a:off x="7239000" y="3429000"/>
            <a:ext cx="381000" cy="381000"/>
          </a:xfrm>
          <a:prstGeom prst="rect">
            <a:avLst/>
          </a:prstGeom>
          <a:noFill/>
          <a:ln w="9525">
            <a:noFill/>
            <a:miter lim="800000"/>
            <a:headEnd/>
            <a:tailEnd/>
          </a:ln>
        </p:spPr>
      </p:pic>
      <p:pic>
        <p:nvPicPr>
          <p:cNvPr id="28" name="Picture 2" descr="MCj04316010000[1]"/>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7543800" y="3429000"/>
            <a:ext cx="381000" cy="381000"/>
          </a:xfrm>
          <a:prstGeom prst="rect">
            <a:avLst/>
          </a:prstGeom>
          <a:noFill/>
          <a:ln w="9525">
            <a:noFill/>
            <a:miter lim="800000"/>
            <a:headEnd/>
            <a:tailEnd/>
          </a:ln>
        </p:spPr>
      </p:pic>
      <p:pic>
        <p:nvPicPr>
          <p:cNvPr id="29" name="Picture 2" descr="MCj04316010000[1]"/>
          <p:cNvPicPr>
            <a:picLocks noChangeAspect="1" noChangeArrowheads="1"/>
          </p:cNvPicPr>
          <p:nvPr/>
        </p:nvPicPr>
        <p:blipFill>
          <a:blip r:embed="rId3" cstate="print"/>
          <a:srcRect/>
          <a:stretch>
            <a:fillRect/>
          </a:stretch>
        </p:blipFill>
        <p:spPr bwMode="auto">
          <a:xfrm>
            <a:off x="6934200" y="3429000"/>
            <a:ext cx="381000" cy="381000"/>
          </a:xfrm>
          <a:prstGeom prst="rect">
            <a:avLst/>
          </a:prstGeom>
          <a:noFill/>
          <a:ln w="9525">
            <a:noFill/>
            <a:miter lim="800000"/>
            <a:headEnd/>
            <a:tailEnd/>
          </a:ln>
        </p:spPr>
      </p:pic>
      <p:pic>
        <p:nvPicPr>
          <p:cNvPr id="30" name="Picture 2" descr="MCj04316010000[1]"/>
          <p:cNvPicPr>
            <a:picLocks noChangeAspect="1" noChangeArrowheads="1"/>
          </p:cNvPicPr>
          <p:nvPr/>
        </p:nvPicPr>
        <p:blipFill>
          <a:blip r:embed="rId3" cstate="print">
            <a:duotone>
              <a:prstClr val="black"/>
              <a:schemeClr val="accent1">
                <a:lumMod val="75000"/>
                <a:tint val="45000"/>
                <a:satMod val="400000"/>
              </a:schemeClr>
            </a:duotone>
          </a:blip>
          <a:srcRect/>
          <a:stretch>
            <a:fillRect/>
          </a:stretch>
        </p:blipFill>
        <p:spPr bwMode="auto">
          <a:xfrm>
            <a:off x="7239000" y="3657600"/>
            <a:ext cx="381000" cy="381000"/>
          </a:xfrm>
          <a:prstGeom prst="rect">
            <a:avLst/>
          </a:prstGeom>
          <a:noFill/>
          <a:ln w="9525">
            <a:noFill/>
            <a:miter lim="800000"/>
            <a:headEnd/>
            <a:tailEnd/>
          </a:ln>
        </p:spPr>
      </p:pic>
      <p:pic>
        <p:nvPicPr>
          <p:cNvPr id="31" name="Picture 3" descr="MCj04316140000[1]"/>
          <p:cNvPicPr>
            <a:picLocks noChangeAspect="1" noChangeArrowheads="1"/>
          </p:cNvPicPr>
          <p:nvPr/>
        </p:nvPicPr>
        <p:blipFill>
          <a:blip r:embed="rId4" cstate="print">
            <a:duotone>
              <a:prstClr val="black"/>
              <a:srgbClr val="FFFF00">
                <a:tint val="45000"/>
                <a:satMod val="400000"/>
              </a:srgbClr>
            </a:duotone>
          </a:blip>
          <a:srcRect/>
          <a:stretch>
            <a:fillRect/>
          </a:stretch>
        </p:blipFill>
        <p:spPr bwMode="auto">
          <a:xfrm>
            <a:off x="6934200" y="3657600"/>
            <a:ext cx="381000" cy="381000"/>
          </a:xfrm>
          <a:prstGeom prst="rect">
            <a:avLst/>
          </a:prstGeom>
          <a:noFill/>
          <a:ln w="9525">
            <a:noFill/>
            <a:miter lim="800000"/>
            <a:headEnd/>
            <a:tailEnd/>
          </a:ln>
        </p:spPr>
      </p:pic>
      <p:pic>
        <p:nvPicPr>
          <p:cNvPr id="32" name="Picture 3" descr="MCj04316140000[1]"/>
          <p:cNvPicPr>
            <a:picLocks noChangeAspect="1" noChangeArrowheads="1"/>
          </p:cNvPicPr>
          <p:nvPr/>
        </p:nvPicPr>
        <p:blipFill>
          <a:blip r:embed="rId4" cstate="print">
            <a:duotone>
              <a:prstClr val="black"/>
              <a:srgbClr val="00B050">
                <a:tint val="45000"/>
                <a:satMod val="400000"/>
              </a:srgbClr>
            </a:duotone>
          </a:blip>
          <a:srcRect/>
          <a:stretch>
            <a:fillRect/>
          </a:stretch>
        </p:blipFill>
        <p:spPr bwMode="auto">
          <a:xfrm>
            <a:off x="7543800" y="3657600"/>
            <a:ext cx="381000" cy="381000"/>
          </a:xfrm>
          <a:prstGeom prst="rect">
            <a:avLst/>
          </a:prstGeom>
          <a:noFill/>
          <a:ln w="9525">
            <a:noFill/>
            <a:miter lim="800000"/>
            <a:headEnd/>
            <a:tailEnd/>
          </a:ln>
        </p:spPr>
      </p:pic>
      <p:pic>
        <p:nvPicPr>
          <p:cNvPr id="33" name="Picture 3" descr="MCj04316140000[1]"/>
          <p:cNvPicPr>
            <a:picLocks noChangeAspect="1" noChangeArrowheads="1"/>
          </p:cNvPicPr>
          <p:nvPr/>
        </p:nvPicPr>
        <p:blipFill>
          <a:blip r:embed="rId4" cstate="print"/>
          <a:srcRect/>
          <a:stretch>
            <a:fillRect/>
          </a:stretch>
        </p:blipFill>
        <p:spPr bwMode="auto">
          <a:xfrm>
            <a:off x="7239000" y="3886200"/>
            <a:ext cx="381000" cy="381000"/>
          </a:xfrm>
          <a:prstGeom prst="rect">
            <a:avLst/>
          </a:prstGeom>
          <a:noFill/>
          <a:ln w="9525">
            <a:noFill/>
            <a:miter lim="800000"/>
            <a:headEnd/>
            <a:tailEnd/>
          </a:ln>
        </p:spPr>
      </p:pic>
      <p:pic>
        <p:nvPicPr>
          <p:cNvPr id="34" name="Picture 2" descr="MCj04316010000[1]"/>
          <p:cNvPicPr>
            <a:picLocks noChangeAspect="1" noChangeArrowheads="1"/>
          </p:cNvPicPr>
          <p:nvPr/>
        </p:nvPicPr>
        <p:blipFill>
          <a:blip r:embed="rId3" cstate="print">
            <a:duotone>
              <a:prstClr val="black"/>
              <a:srgbClr val="FFC000">
                <a:tint val="45000"/>
                <a:satMod val="400000"/>
              </a:srgbClr>
            </a:duotone>
          </a:blip>
          <a:srcRect/>
          <a:stretch>
            <a:fillRect/>
          </a:stretch>
        </p:blipFill>
        <p:spPr bwMode="auto">
          <a:xfrm>
            <a:off x="7543800" y="3886200"/>
            <a:ext cx="381000" cy="381000"/>
          </a:xfrm>
          <a:prstGeom prst="rect">
            <a:avLst/>
          </a:prstGeom>
          <a:noFill/>
          <a:ln w="9525">
            <a:noFill/>
            <a:miter lim="800000"/>
            <a:headEnd/>
            <a:tailEnd/>
          </a:ln>
        </p:spPr>
      </p:pic>
      <p:pic>
        <p:nvPicPr>
          <p:cNvPr id="35" name="Picture 2" descr="MCj04316010000[1]"/>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934200" y="3886200"/>
            <a:ext cx="381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TotalTime>
  <Words>1375</Words>
  <Application>Microsoft Office PowerPoint</Application>
  <PresentationFormat>On-screen Show (4:3)</PresentationFormat>
  <Paragraphs>194</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SimTIE: A simulation game on technology integration in education</vt:lpstr>
      <vt:lpstr>Caveat</vt:lpstr>
      <vt:lpstr>Project Context</vt:lpstr>
      <vt:lpstr>Design Problem</vt:lpstr>
      <vt:lpstr>Teacher Education</vt:lpstr>
      <vt:lpstr>Teacher Education</vt:lpstr>
      <vt:lpstr>“Size Game” Prototype</vt:lpstr>
      <vt:lpstr>Design Decisions</vt:lpstr>
      <vt:lpstr>Design Decisions</vt:lpstr>
      <vt:lpstr>Design Decisions</vt:lpstr>
      <vt:lpstr>Design Decisions</vt:lpstr>
      <vt:lpstr>Design Decisions</vt:lpstr>
      <vt:lpstr>Design Decisions</vt:lpstr>
      <vt:lpstr>Design Decisions</vt:lpstr>
      <vt:lpstr>Design Decisions</vt:lpstr>
      <vt:lpstr>SimTIE board game</vt:lpstr>
      <vt:lpstr>Playtesting</vt:lpstr>
      <vt:lpstr>Important Lessons</vt:lpstr>
      <vt:lpstr>Future Plans</vt:lpstr>
      <vt:lpstr>SimTIE Digital Prototype</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SimTIE: A simulation game on technology integration in education</dc:title>
  <dc:creator> Rod Myers</dc:creator>
  <cp:lastModifiedBy> Rod Myers</cp:lastModifiedBy>
  <cp:revision>99</cp:revision>
  <dcterms:created xsi:type="dcterms:W3CDTF">2008-02-24T16:24:23Z</dcterms:created>
  <dcterms:modified xsi:type="dcterms:W3CDTF">2008-02-28T21:57:30Z</dcterms:modified>
</cp:coreProperties>
</file>